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67" r:id="rId4"/>
    <p:sldId id="268" r:id="rId5"/>
    <p:sldId id="259" r:id="rId6"/>
    <p:sldId id="270" r:id="rId7"/>
    <p:sldId id="269" r:id="rId8"/>
    <p:sldId id="282" r:id="rId9"/>
    <p:sldId id="283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84" y="15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10FA3-7A9F-42C6-A172-334256C92BFA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5C96A-4F64-4CF9-8A42-60E3B028A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8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7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3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3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4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8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5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3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6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0A055-0C9E-4173-92A9-AA82E80B2A6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7311F-AFFA-4C24-883F-20EB72A82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49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8zZZZzppI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0qHjtp4cdCA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zTYAxkWV-s" TargetMode="External"/><Relationship Id="rId2" Type="http://schemas.openxmlformats.org/officeDocument/2006/relationships/hyperlink" Target="https://www.youtube.com/watch?v=9n04SEzuvX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sminfo.prenhall.com/science/geoanimations/animations/01_EarthSun_E2.html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Zcafg-meJ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aG6PTVrF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" y="333375"/>
            <a:ext cx="6096000" cy="5991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9996" y="1488285"/>
            <a:ext cx="6577013" cy="2387600"/>
          </a:xfrm>
        </p:spPr>
        <p:txBody>
          <a:bodyPr/>
          <a:lstStyle/>
          <a:p>
            <a:r>
              <a:rPr lang="en-US" dirty="0" smtClean="0"/>
              <a:t>Unit 1- </a:t>
            </a:r>
            <a:br>
              <a:rPr lang="en-US" dirty="0" smtClean="0"/>
            </a:br>
            <a:r>
              <a:rPr lang="en-US" dirty="0" smtClean="0"/>
              <a:t>Astronomy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7214" y="3847309"/>
            <a:ext cx="5362575" cy="1655762"/>
          </a:xfrm>
        </p:spPr>
        <p:txBody>
          <a:bodyPr/>
          <a:lstStyle/>
          <a:p>
            <a:r>
              <a:rPr lang="en-US" dirty="0" smtClean="0"/>
              <a:t>Earth, Sun, and Moon Interactions</a:t>
            </a:r>
            <a:endParaRPr lang="en-US" dirty="0"/>
          </a:p>
        </p:txBody>
      </p:sp>
      <p:sp>
        <p:nvSpPr>
          <p:cNvPr id="5" name="5-Point Star 4">
            <a:hlinkClick r:id="rId3"/>
          </p:cNvPr>
          <p:cNvSpPr/>
          <p:nvPr/>
        </p:nvSpPr>
        <p:spPr>
          <a:xfrm>
            <a:off x="10372725" y="4957763"/>
            <a:ext cx="871538" cy="7858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Precession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7937" y="1825625"/>
            <a:ext cx="68058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 smtClean="0"/>
              <a:t> Precession</a:t>
            </a:r>
            <a:endParaRPr lang="en-US" sz="3500" dirty="0"/>
          </a:p>
          <a:p>
            <a:r>
              <a:rPr lang="en-US" dirty="0"/>
              <a:t>S</a:t>
            </a:r>
            <a:r>
              <a:rPr lang="en-US" dirty="0" smtClean="0"/>
              <a:t>low </a:t>
            </a:r>
            <a:r>
              <a:rPr lang="en-US" dirty="0"/>
              <a:t>and continuous change in the orientation of a Earth’s rotational </a:t>
            </a:r>
            <a:r>
              <a:rPr lang="en-US" dirty="0" smtClean="0"/>
              <a:t>axis</a:t>
            </a:r>
          </a:p>
          <a:p>
            <a:r>
              <a:rPr lang="en-US" dirty="0" smtClean="0"/>
              <a:t>Caused by the gravitational pull between the Sun and the Moon</a:t>
            </a:r>
            <a:endParaRPr lang="en-US" dirty="0"/>
          </a:p>
          <a:p>
            <a:r>
              <a:rPr lang="en-US" dirty="0" smtClean="0"/>
              <a:t>Changes the stars near the Pole</a:t>
            </a:r>
          </a:p>
          <a:p>
            <a:r>
              <a:rPr lang="en-US" dirty="0" smtClean="0"/>
              <a:t>Like a rotating toy top</a:t>
            </a:r>
            <a:endParaRPr lang="en-US" dirty="0"/>
          </a:p>
          <a:p>
            <a:r>
              <a:rPr lang="en-US" dirty="0" smtClean="0"/>
              <a:t>Occurs over a period 26,000 years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101660"/>
            <a:ext cx="3429000" cy="379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572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Spin/turn on an axis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Earth’s tilt or axis is 23.5</a:t>
            </a:r>
            <a:r>
              <a:rPr lang="en-US" dirty="0"/>
              <a:t>⁰ from the </a:t>
            </a:r>
            <a:r>
              <a:rPr lang="en-US" dirty="0" smtClean="0"/>
              <a:t>equator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One rotation  = one solar day (24 </a:t>
            </a:r>
            <a:r>
              <a:rPr lang="en-US" dirty="0" err="1"/>
              <a:t>hrs</a:t>
            </a:r>
            <a:r>
              <a:rPr lang="en-US" dirty="0"/>
              <a:t>/day)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Foucault Pendulum- evidence of Earth’s rotation on its axis</a:t>
            </a:r>
          </a:p>
        </p:txBody>
      </p:sp>
      <p:sp>
        <p:nvSpPr>
          <p:cNvPr id="4" name="5-Point Star 3">
            <a:hlinkClick r:id="rId2"/>
          </p:cNvPr>
          <p:cNvSpPr/>
          <p:nvPr/>
        </p:nvSpPr>
        <p:spPr>
          <a:xfrm>
            <a:off x="5245893" y="726583"/>
            <a:ext cx="1700213" cy="14287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pendulum clipart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0237" y="3705225"/>
            <a:ext cx="2028825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38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Move around an object; to orbit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path the Earth follows around the sun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Takes 1 year or 365.25 days for Earth to travel around the Sun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Causes seasons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54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ailornanny.weebly.com/uploads/1/0/5/0/10509307/4835516_or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6" y="414338"/>
            <a:ext cx="10488613" cy="611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5-Point Star 1">
            <a:hlinkClick r:id="rId3"/>
          </p:cNvPr>
          <p:cNvSpPr/>
          <p:nvPr/>
        </p:nvSpPr>
        <p:spPr>
          <a:xfrm>
            <a:off x="375139" y="152400"/>
            <a:ext cx="1582615" cy="150055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2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Summer Solstice- </a:t>
            </a:r>
          </a:p>
          <a:p>
            <a:pPr lvl="1"/>
            <a:r>
              <a:rPr lang="en-US" dirty="0" smtClean="0"/>
              <a:t>Sun directly overhead at Tropic of Cancer</a:t>
            </a:r>
          </a:p>
          <a:p>
            <a:pPr lvl="1"/>
            <a:r>
              <a:rPr lang="en-US" dirty="0" smtClean="0"/>
              <a:t>23.5 ⁰ north latitude</a:t>
            </a:r>
          </a:p>
          <a:p>
            <a:pPr lvl="1"/>
            <a:r>
              <a:rPr lang="en-US" dirty="0" smtClean="0"/>
              <a:t>June 21 each year</a:t>
            </a:r>
          </a:p>
          <a:p>
            <a:pPr lvl="1"/>
            <a:r>
              <a:rPr lang="en-US" dirty="0" smtClean="0"/>
              <a:t>Maximum daylight hours in northern hemisphere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228600" lvl="1"/>
            <a:r>
              <a:rPr lang="en-US" sz="2800" dirty="0" smtClean="0"/>
              <a:t>Winter Solstice- </a:t>
            </a:r>
            <a:endParaRPr lang="en-US" sz="2800" dirty="0"/>
          </a:p>
          <a:p>
            <a:pPr lvl="1"/>
            <a:r>
              <a:rPr lang="en-US" dirty="0" smtClean="0"/>
              <a:t>Sun directly overhead at Tropic </a:t>
            </a:r>
            <a:r>
              <a:rPr lang="en-US" dirty="0"/>
              <a:t>of Capricorn </a:t>
            </a:r>
          </a:p>
          <a:p>
            <a:pPr lvl="1"/>
            <a:r>
              <a:rPr lang="en-US" dirty="0"/>
              <a:t>23.5 ⁰  south </a:t>
            </a:r>
            <a:r>
              <a:rPr lang="en-US" dirty="0" smtClean="0"/>
              <a:t>latitude</a:t>
            </a:r>
          </a:p>
          <a:p>
            <a:pPr lvl="1"/>
            <a:r>
              <a:rPr lang="en-US" dirty="0" smtClean="0"/>
              <a:t>December 21 each year </a:t>
            </a:r>
          </a:p>
          <a:p>
            <a:pPr lvl="1"/>
            <a:r>
              <a:rPr lang="en-US" dirty="0" smtClean="0"/>
              <a:t>Minimum daylight hours in northern hemisphere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5-Point Star 3">
            <a:hlinkClick r:id="rId2"/>
          </p:cNvPr>
          <p:cNvSpPr/>
          <p:nvPr/>
        </p:nvSpPr>
        <p:spPr>
          <a:xfrm>
            <a:off x="6665495" y="1825625"/>
            <a:ext cx="818147" cy="66750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Equinox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Vernal (Spring) and Autumnal (Fall) Equinox</a:t>
            </a:r>
          </a:p>
          <a:p>
            <a:r>
              <a:rPr lang="en-US" dirty="0" smtClean="0"/>
              <a:t>“Equal night”- 12 hours of daylight, 12 hours of night</a:t>
            </a:r>
          </a:p>
          <a:p>
            <a:r>
              <a:rPr lang="en-US" dirty="0" smtClean="0"/>
              <a:t>Earth’s axis is NOT pointed at the Sun</a:t>
            </a:r>
          </a:p>
          <a:p>
            <a:r>
              <a:rPr lang="en-US" dirty="0" smtClean="0"/>
              <a:t>Both hemispheres receive equal amounts of sunlight</a:t>
            </a:r>
            <a:endParaRPr lang="en-US" dirty="0"/>
          </a:p>
        </p:txBody>
      </p:sp>
      <p:sp>
        <p:nvSpPr>
          <p:cNvPr id="4" name="5-Point Star 3">
            <a:hlinkClick r:id="rId2"/>
          </p:cNvPr>
          <p:cNvSpPr/>
          <p:nvPr/>
        </p:nvSpPr>
        <p:spPr>
          <a:xfrm>
            <a:off x="3914775" y="365125"/>
            <a:ext cx="1214438" cy="97631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3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eb.gccaz.edu/~lnewman/gph111/topic_units/Earth_Sun/01_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25" y="755094"/>
            <a:ext cx="9560096" cy="589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88132" y="109582"/>
            <a:ext cx="10426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u="sng" dirty="0" smtClean="0"/>
              <a:t>Plane of Ecliptic </a:t>
            </a:r>
            <a:r>
              <a:rPr lang="en-US" sz="2800" dirty="0" smtClean="0"/>
              <a:t>= </a:t>
            </a:r>
            <a:r>
              <a:rPr lang="en-US" sz="2800" dirty="0"/>
              <a:t>the plane in which Earth orbits </a:t>
            </a:r>
            <a:r>
              <a:rPr lang="en-US" sz="2800" dirty="0" smtClean="0"/>
              <a:t>around </a:t>
            </a:r>
            <a:r>
              <a:rPr lang="en-US" sz="2800" dirty="0"/>
              <a:t>the Sun</a:t>
            </a:r>
          </a:p>
        </p:txBody>
      </p:sp>
    </p:spTree>
    <p:extLst>
      <p:ext uri="{BB962C8B-B14F-4D97-AF65-F5344CB8AC3E}">
        <p14:creationId xmlns:p14="http://schemas.microsoft.com/office/powerpoint/2010/main" val="249158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to Summarize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.) What’s the difference between rotation and revolution?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3.) How does the Earth’s tilt influence the equinoxes and solstices?</a:t>
            </a:r>
            <a:endParaRPr lang="en-US" dirty="0"/>
          </a:p>
        </p:txBody>
      </p:sp>
      <p:sp>
        <p:nvSpPr>
          <p:cNvPr id="4" name="Octagon 3"/>
          <p:cNvSpPr/>
          <p:nvPr/>
        </p:nvSpPr>
        <p:spPr>
          <a:xfrm>
            <a:off x="10371221" y="295026"/>
            <a:ext cx="1419726" cy="1395662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4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8443"/>
            <a:ext cx="9144000" cy="1248026"/>
          </a:xfrm>
        </p:spPr>
        <p:txBody>
          <a:bodyPr/>
          <a:lstStyle/>
          <a:p>
            <a:r>
              <a:rPr lang="en-US" dirty="0" smtClean="0"/>
              <a:t>Earth’s Shape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16469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OBLATE SHEROID 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280736" y="2664495"/>
            <a:ext cx="6963779" cy="3460262"/>
            <a:chOff x="0" y="0"/>
            <a:chExt cx="3800475" cy="1885950"/>
          </a:xfrm>
        </p:grpSpPr>
        <p:pic>
          <p:nvPicPr>
            <p:cNvPr id="5" name="Picture 4" descr="http://www.pballew.net/oblate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950" y="0"/>
              <a:ext cx="2305050" cy="18859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Down Arrow 5"/>
            <p:cNvSpPr/>
            <p:nvPr/>
          </p:nvSpPr>
          <p:spPr>
            <a:xfrm rot="5400000">
              <a:off x="66675" y="838200"/>
              <a:ext cx="485775" cy="61912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Down Arrow 6"/>
            <p:cNvSpPr/>
            <p:nvPr/>
          </p:nvSpPr>
          <p:spPr>
            <a:xfrm rot="16200000">
              <a:off x="3248025" y="838200"/>
              <a:ext cx="485775" cy="61912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78263" y="2270234"/>
            <a:ext cx="4533002" cy="41938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8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Equatorial Bulge-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flattened sphere along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axis from pole to pole such that there is a bulge around the equator. 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caused by the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rotation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Earth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diameter at the equator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43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km (kilometer) larger than the pole-to-pole diameter.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1135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3247</TotalTime>
  <Words>248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Unit 1-  Astronomy</vt:lpstr>
      <vt:lpstr>Rotation</vt:lpstr>
      <vt:lpstr>Revolution</vt:lpstr>
      <vt:lpstr>PowerPoint Presentation</vt:lpstr>
      <vt:lpstr>Solstice</vt:lpstr>
      <vt:lpstr>Equinox</vt:lpstr>
      <vt:lpstr>PowerPoint Presentation</vt:lpstr>
      <vt:lpstr>Stop to Summarize </vt:lpstr>
      <vt:lpstr>Earth’s Shape</vt:lpstr>
      <vt:lpstr>Precession</vt:lpstr>
    </vt:vector>
  </TitlesOfParts>
  <Company>Harnett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4- Astronomy</dc:title>
  <dc:creator>Christopher Whitaker</dc:creator>
  <cp:lastModifiedBy>Christopher Whitaker</cp:lastModifiedBy>
  <cp:revision>57</cp:revision>
  <dcterms:created xsi:type="dcterms:W3CDTF">2015-05-13T01:39:20Z</dcterms:created>
  <dcterms:modified xsi:type="dcterms:W3CDTF">2016-09-14T21:15:55Z</dcterms:modified>
</cp:coreProperties>
</file>