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1" r:id="rId4"/>
    <p:sldId id="266" r:id="rId5"/>
    <p:sldId id="257" r:id="rId6"/>
    <p:sldId id="262" r:id="rId7"/>
    <p:sldId id="258" r:id="rId8"/>
    <p:sldId id="259" r:id="rId9"/>
    <p:sldId id="263" r:id="rId10"/>
    <p:sldId id="265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C1E0ED75-4F36-445C-9251-F485B564A239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7C8D7D2-ABC9-43F1-A269-15821D9CC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3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BB693134-447B-4D4B-AC14-32AEE549646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09F4A6E-F1C4-493A-8B3F-3CE775CFC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73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0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43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7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12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4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D4509-7D0D-442E-B22F-657B0A2BE5C3}" type="slidenum">
              <a:rPr lang="en-GB" altLang="en-US" smtClean="0">
                <a:solidFill>
                  <a:prstClr val="black"/>
                </a:solidFill>
              </a:rPr>
              <a:pPr/>
              <a:t>2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977485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73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0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43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7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12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4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D4509-7D0D-442E-B22F-657B0A2BE5C3}" type="slidenum">
              <a:rPr lang="en-GB" altLang="en-US" smtClean="0">
                <a:solidFill>
                  <a:prstClr val="black"/>
                </a:solidFill>
              </a:rPr>
              <a:pPr/>
              <a:t>3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235587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73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0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43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7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12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4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D4509-7D0D-442E-B22F-657B0A2BE5C3}" type="slidenum">
              <a:rPr lang="en-GB" altLang="en-US" smtClean="0">
                <a:solidFill>
                  <a:prstClr val="black"/>
                </a:solidFill>
              </a:rPr>
              <a:pPr/>
              <a:t>4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361020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73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0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43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7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12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4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D4509-7D0D-442E-B22F-657B0A2BE5C3}" type="slidenum">
              <a:rPr lang="en-GB" altLang="en-US" smtClean="0">
                <a:solidFill>
                  <a:prstClr val="black"/>
                </a:solidFill>
              </a:rPr>
              <a:pPr/>
              <a:t>5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580945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844" indent="-28570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83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973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108" indent="-2285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243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37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8512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647" indent="-2285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E4D4509-7D0D-442E-B22F-657B0A2BE5C3}" type="slidenum">
              <a:rPr lang="en-GB" altLang="en-US" smtClean="0">
                <a:solidFill>
                  <a:prstClr val="black"/>
                </a:solidFill>
              </a:rPr>
              <a:pPr/>
              <a:t>6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90348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4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0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05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651F-C045-451B-B35B-84807DA3A32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867649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F46C2-8045-46D7-BB5A-CE437938F33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023423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F786A-19D3-4116-B4C8-40E9BA50BA6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59317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0F633-96F8-4AC2-97D2-4B25C340A4A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98356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9F02-97D6-47DE-833C-DFD4EE920E9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444592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59410-EE7E-4C40-A427-D6D1D9F5BF1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66756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1517-F5DC-48CF-A546-1C953A0CAEF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16928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3694-458E-435A-A4EC-CAD1FBB70F9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08570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29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77F6-2F16-4F34-ABB4-26C8D699170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61676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1B2EB-4994-4F48-B1BE-3B5328B26F0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11884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3F8E-73E8-4B95-B0CF-12DB2B79456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10824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9A297-25D3-4D07-A058-3200F74A855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27810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204C9-FE12-4681-9C43-22C9DD8C57A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0681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2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0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1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5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1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36FE2-1A7E-4E1E-BE52-D83C666658E0}" type="datetimeFigureOut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1C32D-F42D-479D-8878-140AC762E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0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46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1946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947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947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8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48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48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BFD7B6-2966-4DA0-859F-E734A1C9B9CF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455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Zky7mXoO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ryrXAGY1dm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.aolcdn.com/dims-shared/dims3/GLOB/crop/3000x2001+0+0/resize/1200x800!/format/jpg/quality/85/http:/hss-prod.hss.aol.com/hss/storage/adam/7722ea7521a832724c09911d9c963787/118804%252C1188747613%252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0" y="1727200"/>
            <a:ext cx="5207000" cy="11938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Earth’s </a:t>
            </a:r>
            <a:br>
              <a:rPr lang="en-US" sz="8000" b="1" dirty="0" smtClean="0"/>
            </a:br>
            <a:r>
              <a:rPr lang="en-US" sz="8000" b="1" dirty="0" smtClean="0"/>
              <a:t>Interior </a:t>
            </a:r>
            <a:endParaRPr lang="en-US" sz="8000" b="1" dirty="0"/>
          </a:p>
        </p:txBody>
      </p:sp>
      <p:pic>
        <p:nvPicPr>
          <p:cNvPr id="3076" name="Picture 4" descr="http://cdn-6.freeclipartnow.com/d/21649-1/earth-color-illustrate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6" y="177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72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37"/>
          <a:stretch/>
        </p:blipFill>
        <p:spPr>
          <a:xfrm>
            <a:off x="0" y="0"/>
            <a:ext cx="32512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51200" y="0"/>
            <a:ext cx="8661400" cy="6502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600" dirty="0" smtClean="0"/>
          </a:p>
          <a:p>
            <a:pPr marL="0" indent="0">
              <a:buNone/>
            </a:pPr>
            <a:r>
              <a:rPr lang="en-US" altLang="en-US" sz="6000" dirty="0" smtClean="0">
                <a:solidFill>
                  <a:schemeClr val="bg1"/>
                </a:solidFill>
              </a:rPr>
              <a:t>The Core</a:t>
            </a:r>
          </a:p>
          <a:p>
            <a:pPr lvl="1"/>
            <a:r>
              <a:rPr lang="en-US" altLang="en-US" sz="3600" dirty="0" smtClean="0">
                <a:solidFill>
                  <a:schemeClr val="bg1"/>
                </a:solidFill>
              </a:rPr>
              <a:t>Consists mostly of the metal </a:t>
            </a:r>
            <a:r>
              <a:rPr lang="en-US" altLang="en-US" sz="3600" u="sng" dirty="0" smtClean="0">
                <a:solidFill>
                  <a:schemeClr val="bg1"/>
                </a:solidFill>
              </a:rPr>
              <a:t>IRON</a:t>
            </a:r>
            <a:r>
              <a:rPr lang="en-US" altLang="en-US" sz="3600" dirty="0" smtClean="0">
                <a:solidFill>
                  <a:schemeClr val="bg1"/>
                </a:solidFill>
              </a:rPr>
              <a:t> and </a:t>
            </a:r>
            <a:r>
              <a:rPr lang="en-US" altLang="en-US" sz="3600" u="sng" dirty="0" smtClean="0">
                <a:solidFill>
                  <a:schemeClr val="bg1"/>
                </a:solidFill>
              </a:rPr>
              <a:t>NICKEL</a:t>
            </a:r>
          </a:p>
          <a:p>
            <a:pPr lvl="1"/>
            <a:r>
              <a:rPr lang="en-US" altLang="en-US" sz="3600" dirty="0" smtClean="0">
                <a:solidFill>
                  <a:schemeClr val="bg1"/>
                </a:solidFill>
              </a:rPr>
              <a:t>Divided into two parts:</a:t>
            </a:r>
          </a:p>
          <a:p>
            <a:pPr lvl="2"/>
            <a:r>
              <a:rPr lang="en-US" altLang="en-US" sz="3200" b="1" dirty="0" smtClean="0">
                <a:solidFill>
                  <a:schemeClr val="bg1"/>
                </a:solidFill>
              </a:rPr>
              <a:t>Outer Core- </a:t>
            </a:r>
            <a:r>
              <a:rPr lang="en-US" altLang="en-US" sz="3200" dirty="0" smtClean="0">
                <a:solidFill>
                  <a:schemeClr val="bg1"/>
                </a:solidFill>
              </a:rPr>
              <a:t>layer of molten liquid metal that surrounds inner core</a:t>
            </a:r>
          </a:p>
          <a:p>
            <a:pPr lvl="3"/>
            <a:r>
              <a:rPr lang="en-US" altLang="en-US" sz="2800" dirty="0" smtClean="0">
                <a:solidFill>
                  <a:schemeClr val="bg1"/>
                </a:solidFill>
              </a:rPr>
              <a:t>Movement of liquid outer core creates Earth’s magnetic field </a:t>
            </a:r>
          </a:p>
          <a:p>
            <a:pPr lvl="2"/>
            <a:r>
              <a:rPr lang="en-US" altLang="en-US" sz="3200" b="1" dirty="0" smtClean="0">
                <a:solidFill>
                  <a:schemeClr val="bg1"/>
                </a:solidFill>
              </a:rPr>
              <a:t>Inner Core- </a:t>
            </a:r>
            <a:r>
              <a:rPr lang="en-US" altLang="en-US" sz="3200" dirty="0" smtClean="0">
                <a:solidFill>
                  <a:schemeClr val="bg1"/>
                </a:solidFill>
              </a:rPr>
              <a:t>dense ball of solid metal</a:t>
            </a:r>
          </a:p>
          <a:p>
            <a:pPr lvl="3"/>
            <a:r>
              <a:rPr lang="en-US" altLang="en-US" sz="3000" dirty="0" smtClean="0">
                <a:solidFill>
                  <a:schemeClr val="bg1"/>
                </a:solidFill>
              </a:rPr>
              <a:t>Natural decay of radioactive isotopes creates the heat inside Earth </a:t>
            </a:r>
          </a:p>
          <a:p>
            <a:endParaRPr lang="en-US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7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The Lithosphere Unit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400" y="1422400"/>
            <a:ext cx="108712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 kern="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400" b="1" u="sng" kern="0" dirty="0" smtClean="0"/>
              <a:t>Lithosphere-</a:t>
            </a:r>
            <a:r>
              <a:rPr lang="en-US" altLang="en-US" sz="4400" kern="0" dirty="0" smtClean="0"/>
              <a:t> (“rocky” sphere)- solid outermost shell of a rocky planet, includes the crust and the uppermost layer of the mantle</a:t>
            </a:r>
            <a:endParaRPr lang="en-US" altLang="en-US" kern="0" dirty="0" smtClean="0"/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272118869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Evidence of the Interior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3454400"/>
            <a:ext cx="10871200" cy="340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400" dirty="0" smtClean="0"/>
              <a:t>Indirect evidence from seismic waves-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Seismic waves produced by earthquakes allow scientists to measure the speed in which they travel through solid or liquids 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3600" dirty="0" smtClean="0"/>
              <a:t> </a:t>
            </a:r>
            <a:endParaRPr lang="en-US" altLang="en-US" sz="3600" dirty="0"/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400" y="1422400"/>
            <a:ext cx="108712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altLang="en-US" sz="2000" kern="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4400" kern="0" dirty="0" smtClean="0"/>
              <a:t>Direct evidence from rock samples–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600" kern="0" dirty="0" smtClean="0"/>
              <a:t>Rocks drilled from deep inside Earth allow geologists to make inferences about conditions</a:t>
            </a:r>
          </a:p>
          <a:p>
            <a:pPr marL="457200" lvl="1" indent="0" eaLnBrk="1" hangingPunct="1">
              <a:lnSpc>
                <a:spcPct val="90000"/>
              </a:lnSpc>
              <a:buFontTx/>
              <a:buNone/>
            </a:pPr>
            <a:r>
              <a:rPr lang="en-US" altLang="en-US" sz="3600" kern="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6864422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Earth’s Interior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47800"/>
            <a:ext cx="7010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4800" dirty="0" smtClean="0"/>
              <a:t>The 3 main layers of Earth vary greatly in size, composition, temperature and pressure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</p:txBody>
      </p:sp>
      <p:pic>
        <p:nvPicPr>
          <p:cNvPr id="5124" name="Picture 4" descr="http://i.livescience.com/images/i/000/018/070/i02/earth-cutaway-110715-02.jpg?13109988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2006600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127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 The Crust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47800"/>
            <a:ext cx="7010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Continental Crust–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Age: 4 billion years 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Color: l</a:t>
            </a:r>
            <a:r>
              <a:rPr lang="en-US" altLang="en-US" dirty="0"/>
              <a:t>ight (pink, white and gray)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Rock Composition: granite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Thickness: 20-30 miles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Density: </a:t>
            </a:r>
            <a:r>
              <a:rPr lang="en-US" altLang="en-US" sz="2800" dirty="0" smtClean="0"/>
              <a:t>low </a:t>
            </a:r>
            <a:r>
              <a:rPr lang="en-US" altLang="en-US" sz="2800" dirty="0"/>
              <a:t>density rock type composed almost entirely of silicates.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</p:txBody>
      </p:sp>
      <p:pic>
        <p:nvPicPr>
          <p:cNvPr id="5122" name="Picture 2" descr="http://cdn.phys.org/newman/gfx/news/hires/2015/1-curiosityr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625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7" descr="gran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49700"/>
            <a:ext cx="23129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5330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 The Crust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47800"/>
            <a:ext cx="5562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1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Oceanic Crust–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Age: 180 million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Color: dark (black)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Rock Composition: basalt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Thickness: 3-6 miles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Density: </a:t>
            </a:r>
            <a:r>
              <a:rPr lang="en-US" altLang="en-US" sz="2800" dirty="0" smtClean="0"/>
              <a:t>high density, composed of iron and magnesium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endParaRPr lang="en-US" altLang="en-US" sz="3600" dirty="0"/>
          </a:p>
        </p:txBody>
      </p:sp>
      <p:pic>
        <p:nvPicPr>
          <p:cNvPr id="84996" name="Picture 5" descr="hemat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33" y="4239022"/>
            <a:ext cx="23622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dn.phys.org/newman/gfx/news/hires/2012/oceansapar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467" y="1447800"/>
            <a:ext cx="4080933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21035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37"/>
          <a:stretch/>
        </p:blipFill>
        <p:spPr>
          <a:xfrm>
            <a:off x="0" y="0"/>
            <a:ext cx="32512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51200" y="0"/>
            <a:ext cx="8661400" cy="63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600" dirty="0" smtClean="0"/>
          </a:p>
          <a:p>
            <a:pPr marL="0" indent="0">
              <a:buNone/>
            </a:pPr>
            <a:r>
              <a:rPr lang="en-US" altLang="en-US" sz="5400" dirty="0" smtClean="0">
                <a:solidFill>
                  <a:schemeClr val="bg1"/>
                </a:solidFill>
              </a:rPr>
              <a:t>The Mantle </a:t>
            </a:r>
          </a:p>
          <a:p>
            <a:pPr lvl="1"/>
            <a:r>
              <a:rPr lang="en-US" altLang="en-US" sz="3200" dirty="0" smtClean="0">
                <a:solidFill>
                  <a:schemeClr val="bg1"/>
                </a:solidFill>
              </a:rPr>
              <a:t>Layer of solid, hot rock 25 miles beneath the surface</a:t>
            </a:r>
          </a:p>
          <a:p>
            <a:pPr lvl="1"/>
            <a:r>
              <a:rPr lang="en-US" altLang="en-US" sz="3200" dirty="0" smtClean="0">
                <a:solidFill>
                  <a:schemeClr val="bg1"/>
                </a:solidFill>
              </a:rPr>
              <a:t>Divided into layers</a:t>
            </a:r>
          </a:p>
          <a:p>
            <a:pPr marL="457200" lvl="1" indent="0">
              <a:buNone/>
            </a:pPr>
            <a:r>
              <a:rPr lang="en-US" altLang="en-US" sz="3200" dirty="0" smtClean="0">
                <a:solidFill>
                  <a:schemeClr val="bg1"/>
                </a:solidFill>
              </a:rPr>
              <a:t>1.)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Lithosphere-</a:t>
            </a:r>
            <a:r>
              <a:rPr lang="en-US" altLang="en-US" sz="3200" dirty="0" smtClean="0">
                <a:solidFill>
                  <a:schemeClr val="bg1"/>
                </a:solidFill>
              </a:rPr>
              <a:t> uppermost part of the mantle and the crust for a ridged layer about 60 miles thick</a:t>
            </a:r>
          </a:p>
          <a:p>
            <a:pPr marL="457200" lvl="1" indent="0">
              <a:buNone/>
            </a:pPr>
            <a:r>
              <a:rPr lang="en-US" altLang="en-US" sz="3200" dirty="0" smtClean="0">
                <a:solidFill>
                  <a:schemeClr val="bg1"/>
                </a:solidFill>
              </a:rPr>
              <a:t>2.)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Asthenosphere-</a:t>
            </a:r>
            <a:r>
              <a:rPr lang="en-US" altLang="en-US" sz="3200" dirty="0" smtClean="0">
                <a:solidFill>
                  <a:schemeClr val="bg1"/>
                </a:solidFill>
              </a:rPr>
              <a:t> softer plastic-like layer which is hotter and under increased pressure</a:t>
            </a:r>
          </a:p>
          <a:p>
            <a:pPr marL="457200" lvl="1" indent="0">
              <a:buNone/>
            </a:pPr>
            <a:r>
              <a:rPr lang="en-US" altLang="en-US" sz="3200" dirty="0" smtClean="0">
                <a:solidFill>
                  <a:schemeClr val="bg1"/>
                </a:solidFill>
              </a:rPr>
              <a:t>3.)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Lower mantle- </a:t>
            </a:r>
            <a:r>
              <a:rPr lang="en-US" altLang="en-US" sz="3200" dirty="0" smtClean="0">
                <a:solidFill>
                  <a:schemeClr val="bg1"/>
                </a:solidFill>
              </a:rPr>
              <a:t>solid material extending all the way to the mantle  </a:t>
            </a:r>
          </a:p>
          <a:p>
            <a:endParaRPr lang="en-US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6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37"/>
          <a:stretch/>
        </p:blipFill>
        <p:spPr>
          <a:xfrm>
            <a:off x="0" y="0"/>
            <a:ext cx="32512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251200" y="0"/>
            <a:ext cx="8661400" cy="63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600" dirty="0" smtClean="0"/>
          </a:p>
          <a:p>
            <a:pPr marL="0" indent="0">
              <a:buNone/>
            </a:pPr>
            <a:r>
              <a:rPr lang="en-US" altLang="en-US" sz="5400" dirty="0" smtClean="0">
                <a:solidFill>
                  <a:schemeClr val="bg1"/>
                </a:solidFill>
              </a:rPr>
              <a:t>The Mantle- Convection Currents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63" y="1984993"/>
            <a:ext cx="9217851" cy="4179378"/>
          </a:xfrm>
          <a:prstGeom prst="rect">
            <a:avLst/>
          </a:prstGeom>
        </p:spPr>
      </p:pic>
      <p:pic>
        <p:nvPicPr>
          <p:cNvPr id="5" name="Picture 4" descr="http://cdn-6.freeclipartnow.com/d/21649-1/earth-color-illustrate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6" y="177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810999">
            <a:off x="29832" y="638968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CLICK HERE!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037"/>
          <a:stretch/>
        </p:blipFill>
        <p:spPr>
          <a:xfrm>
            <a:off x="0" y="0"/>
            <a:ext cx="29972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463800" y="0"/>
            <a:ext cx="9448800" cy="63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1600" dirty="0" smtClean="0"/>
          </a:p>
          <a:p>
            <a:pPr marL="0" indent="0">
              <a:buNone/>
            </a:pPr>
            <a:r>
              <a:rPr lang="en-US" altLang="en-US" sz="5400" dirty="0" smtClean="0">
                <a:solidFill>
                  <a:schemeClr val="bg1"/>
                </a:solidFill>
              </a:rPr>
              <a:t>The Mantle- Convection Currents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97200" y="-787400"/>
            <a:ext cx="9194800" cy="635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4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en-US" sz="4000" dirty="0" smtClean="0">
              <a:solidFill>
                <a:schemeClr val="bg1"/>
              </a:solidFill>
            </a:endParaRPr>
          </a:p>
          <a:p>
            <a:endParaRPr lang="en-US" altLang="en-US" sz="3600" dirty="0" smtClean="0">
              <a:solidFill>
                <a:schemeClr val="bg1"/>
              </a:solidFill>
            </a:endParaRPr>
          </a:p>
          <a:p>
            <a:r>
              <a:rPr lang="en-US" altLang="en-US" sz="3600" dirty="0" smtClean="0">
                <a:solidFill>
                  <a:schemeClr val="bg1"/>
                </a:solidFill>
              </a:rPr>
              <a:t>Slow motion of Earth’s mantle caused by the convection currents carrying heat from the interior of the Earth to the surface </a:t>
            </a:r>
          </a:p>
          <a:p>
            <a:pPr lvl="1"/>
            <a:r>
              <a:rPr lang="en-US" altLang="en-US" sz="3200" dirty="0" smtClean="0">
                <a:solidFill>
                  <a:schemeClr val="bg1"/>
                </a:solidFill>
              </a:rPr>
              <a:t>HOT less dense material RISES</a:t>
            </a:r>
          </a:p>
          <a:p>
            <a:pPr lvl="1"/>
            <a:r>
              <a:rPr lang="en-US" altLang="en-US" sz="3200" dirty="0" smtClean="0">
                <a:solidFill>
                  <a:schemeClr val="bg1"/>
                </a:solidFill>
              </a:rPr>
              <a:t>COOL more dense material SINKS 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765" t="33418" r="5517" b="10797"/>
          <a:stretch/>
        </p:blipFill>
        <p:spPr>
          <a:xfrm>
            <a:off x="4624574" y="3933645"/>
            <a:ext cx="6068825" cy="29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94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333</Words>
  <Application>Microsoft Office PowerPoint</Application>
  <PresentationFormat>Widescreen</PresentationFormat>
  <Paragraphs>64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Mountain Top</vt:lpstr>
      <vt:lpstr>Earth’s  Interior </vt:lpstr>
      <vt:lpstr>The Lithosphere Unit</vt:lpstr>
      <vt:lpstr>Evidence of the Interior</vt:lpstr>
      <vt:lpstr>Earth’s Interior</vt:lpstr>
      <vt:lpstr> The Crust</vt:lpstr>
      <vt:lpstr> The Crust</vt:lpstr>
      <vt:lpstr>PowerPoint Presentation</vt:lpstr>
      <vt:lpstr>PowerPoint Presentation</vt:lpstr>
      <vt:lpstr>PowerPoint Presentation</vt:lpstr>
      <vt:lpstr>PowerPoint Presentation</vt:lpstr>
    </vt:vector>
  </TitlesOfParts>
  <Company>Harnett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Whitaker</dc:creator>
  <cp:lastModifiedBy>Christopher Whitaker</cp:lastModifiedBy>
  <cp:revision>12</cp:revision>
  <cp:lastPrinted>2016-09-22T20:16:00Z</cp:lastPrinted>
  <dcterms:created xsi:type="dcterms:W3CDTF">2016-02-23T23:44:08Z</dcterms:created>
  <dcterms:modified xsi:type="dcterms:W3CDTF">2017-02-24T13:31:22Z</dcterms:modified>
</cp:coreProperties>
</file>