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34" r:id="rId5"/>
    <p:sldId id="335" r:id="rId6"/>
    <p:sldId id="336" r:id="rId7"/>
    <p:sldId id="337" r:id="rId8"/>
    <p:sldId id="339" r:id="rId9"/>
    <p:sldId id="338" r:id="rId10"/>
    <p:sldId id="340" r:id="rId11"/>
    <p:sldId id="341" r:id="rId12"/>
    <p:sldId id="342" r:id="rId13"/>
    <p:sldId id="343" r:id="rId14"/>
    <p:sldId id="259" r:id="rId15"/>
    <p:sldId id="260" r:id="rId16"/>
    <p:sldId id="261" r:id="rId17"/>
    <p:sldId id="262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0" r:id="rId40"/>
    <p:sldId id="287" r:id="rId41"/>
    <p:sldId id="286" r:id="rId42"/>
    <p:sldId id="288" r:id="rId43"/>
    <p:sldId id="291" r:id="rId44"/>
    <p:sldId id="289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7" r:id="rId79"/>
    <p:sldId id="328" r:id="rId80"/>
    <p:sldId id="344" r:id="rId81"/>
    <p:sldId id="345" r:id="rId82"/>
    <p:sldId id="329" r:id="rId83"/>
    <p:sldId id="330" r:id="rId84"/>
    <p:sldId id="331" r:id="rId85"/>
    <p:sldId id="332" r:id="rId86"/>
    <p:sldId id="333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2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63CA-8DAE-4096-BCB7-59DBBEDA065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1F4A-B388-4ED2-8FD4-5B2AB354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Grudgeball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7" y="491589"/>
            <a:ext cx="10937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Solar winds from the sun travel to Earth and are reflected from Earth’s </a:t>
            </a:r>
            <a:r>
              <a:rPr lang="en-US" sz="4000" u="sng" dirty="0" smtClean="0"/>
              <a:t>	  	 </a:t>
            </a:r>
            <a:r>
              <a:rPr lang="en-US" sz="4000" dirty="0" smtClean="0"/>
              <a:t> </a:t>
            </a:r>
            <a:r>
              <a:rPr lang="en-US" sz="4000" u="sng" dirty="0" smtClean="0"/>
              <a:t>			</a:t>
            </a:r>
            <a:r>
              <a:rPr lang="en-US" sz="4000" dirty="0" smtClean="0"/>
              <a:t>, which can be seen from Earth through the </a:t>
            </a:r>
            <a:r>
              <a:rPr lang="en-US" sz="4000" u="sng" dirty="0" smtClean="0"/>
              <a:t>			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665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7" y="491589"/>
            <a:ext cx="10937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Magnetic Field</a:t>
            </a:r>
          </a:p>
          <a:p>
            <a:r>
              <a:rPr lang="en-US" sz="4000" dirty="0" smtClean="0"/>
              <a:t>Auroras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917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7" y="491589"/>
            <a:ext cx="11418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1.) Alfred Wegner’s Theory of </a:t>
            </a:r>
            <a:r>
              <a:rPr lang="en-US" sz="4000" u="sng" dirty="0" smtClean="0"/>
              <a:t>			</a:t>
            </a:r>
            <a:r>
              <a:rPr lang="en-US" sz="4000" dirty="0" smtClean="0"/>
              <a:t>  </a:t>
            </a:r>
            <a:r>
              <a:rPr lang="en-US" sz="4000" u="sng" dirty="0" smtClean="0"/>
              <a:t>			</a:t>
            </a:r>
          </a:p>
          <a:p>
            <a:endParaRPr lang="en-US" sz="4000" dirty="0" smtClean="0"/>
          </a:p>
          <a:p>
            <a:r>
              <a:rPr lang="en-US" sz="4000" dirty="0" smtClean="0"/>
              <a:t>2.) Harry Hess’s Theory of </a:t>
            </a:r>
            <a:r>
              <a:rPr lang="en-US" sz="4000" u="sng" dirty="0" smtClean="0"/>
              <a:t>			</a:t>
            </a:r>
            <a:r>
              <a:rPr lang="en-US" sz="4000" dirty="0" smtClean="0"/>
              <a:t>  </a:t>
            </a:r>
            <a:r>
              <a:rPr lang="en-US" sz="4000" u="sng" dirty="0" smtClean="0"/>
              <a:t>		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64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7" y="491589"/>
            <a:ext cx="11418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1.) Alfred Wegner’s Theory of </a:t>
            </a:r>
            <a:r>
              <a:rPr lang="en-US" sz="4000" u="sng" dirty="0" smtClean="0"/>
              <a:t>Continental </a:t>
            </a:r>
            <a:r>
              <a:rPr lang="en-US" sz="4000" dirty="0" smtClean="0"/>
              <a:t>  </a:t>
            </a:r>
            <a:r>
              <a:rPr lang="en-US" sz="4000" u="sng" dirty="0" smtClean="0"/>
              <a:t>Drift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2.) Harry Hess’s Theory of </a:t>
            </a:r>
            <a:r>
              <a:rPr lang="en-US" sz="4000" u="sng" dirty="0" smtClean="0"/>
              <a:t>	Seafloor	</a:t>
            </a:r>
            <a:r>
              <a:rPr lang="en-US" sz="4000" dirty="0" smtClean="0"/>
              <a:t>  </a:t>
            </a:r>
            <a:r>
              <a:rPr lang="en-US" sz="4000" u="sng" dirty="0" smtClean="0"/>
              <a:t>Spreading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921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47" y="255223"/>
            <a:ext cx="7413975" cy="66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8388" y="4249271"/>
            <a:ext cx="18556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423647" y="555812"/>
            <a:ext cx="18556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2118" y="5737412"/>
            <a:ext cx="18556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826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9600" dirty="0"/>
              <a:t>A.) Metamorphic Rock 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 smtClean="0"/>
              <a:t>B.) Igneous Rock</a:t>
            </a:r>
          </a:p>
          <a:p>
            <a:pPr marL="0" indent="0">
              <a:buNone/>
            </a:pPr>
            <a:r>
              <a:rPr lang="en-US" sz="9600" dirty="0" smtClean="0"/>
              <a:t>C.) Sedimentary Rock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400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8"/>
            <a:ext cx="12192000" cy="16004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282387"/>
            <a:ext cx="9144000" cy="83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Rock Cycle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8329" y="786792"/>
            <a:ext cx="5755341" cy="103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Igneous Rocks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54" y="2835354"/>
            <a:ext cx="6284871" cy="38292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en-US" sz="3200" dirty="0" smtClean="0"/>
              <a:t>Cooling rates influence the texture  </a:t>
            </a:r>
            <a:endParaRPr lang="en-US" altLang="en-US" sz="3200" b="1" dirty="0" smtClean="0"/>
          </a:p>
          <a:p>
            <a:r>
              <a:rPr lang="en-US" altLang="en-US" sz="3200" b="1" dirty="0" smtClean="0"/>
              <a:t>Quick cooling = 	</a:t>
            </a:r>
            <a:r>
              <a:rPr lang="en-US" altLang="en-US" sz="3200" b="1" u="sng" dirty="0" smtClean="0"/>
              <a:t>		</a:t>
            </a:r>
            <a:r>
              <a:rPr lang="en-US" altLang="en-US" sz="3200" b="1" dirty="0" smtClean="0"/>
              <a:t>grains </a:t>
            </a:r>
          </a:p>
          <a:p>
            <a:r>
              <a:rPr lang="en-US" altLang="en-US" sz="3200" b="1" dirty="0" smtClean="0"/>
              <a:t>Slow cooling = 	</a:t>
            </a:r>
            <a:r>
              <a:rPr lang="en-US" altLang="en-US" sz="3200" b="1" u="sng" dirty="0" smtClean="0"/>
              <a:t>		</a:t>
            </a:r>
            <a:r>
              <a:rPr lang="en-US" altLang="en-US" sz="3200" b="1" dirty="0" smtClean="0"/>
              <a:t>grains</a:t>
            </a:r>
            <a:r>
              <a:rPr lang="en-US" altLang="en-US" sz="32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3200" dirty="0"/>
          </a:p>
          <a:p>
            <a:pPr marL="0" indent="0">
              <a:buNone/>
            </a:pPr>
            <a:r>
              <a:rPr lang="en-US" sz="3200" dirty="0" smtClean="0">
                <a:ea typeface="ＭＳ Ｐゴシック" panose="020B0600070205080204" pitchFamily="34" charset="-128"/>
              </a:rPr>
              <a:t>Classified by:</a:t>
            </a:r>
          </a:p>
          <a:p>
            <a:r>
              <a:rPr lang="en-US" sz="3200" dirty="0" smtClean="0">
                <a:ea typeface="ＭＳ Ｐゴシック" panose="020B0600070205080204" pitchFamily="34" charset="-128"/>
              </a:rPr>
              <a:t>Texture </a:t>
            </a:r>
            <a:r>
              <a:rPr lang="en-US" b="1" dirty="0" smtClean="0">
                <a:ea typeface="ＭＳ Ｐゴシック" panose="020B0600070205080204" pitchFamily="34" charset="-128"/>
              </a:rPr>
              <a:t>– </a:t>
            </a:r>
          </a:p>
          <a:p>
            <a:r>
              <a:rPr lang="en-US" sz="3200" dirty="0" smtClean="0">
                <a:ea typeface="ＭＳ Ｐゴシック" panose="020B0600070205080204" pitchFamily="34" charset="-128"/>
              </a:rPr>
              <a:t>Chemical Composition </a:t>
            </a:r>
            <a:r>
              <a:rPr lang="en-US" b="1" dirty="0" smtClean="0">
                <a:ea typeface="ＭＳ Ｐゴシック" panose="020B0600070205080204" pitchFamily="34" charset="-128"/>
              </a:rPr>
              <a:t>-</a:t>
            </a:r>
            <a:endParaRPr lang="en-US" altLang="en-US" sz="32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Glowing New Lava Flow, Hawa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26" y="2326901"/>
            <a:ext cx="5173961" cy="38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5198" y="2071423"/>
            <a:ext cx="6284871" cy="739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“Fire-Formed Rocks” (</a:t>
            </a:r>
            <a:r>
              <a:rPr lang="en-US" sz="3600" b="1" dirty="0" err="1" smtClean="0"/>
              <a:t>Ignis</a:t>
            </a:r>
            <a:r>
              <a:rPr lang="en-US" sz="3600" b="1" dirty="0" smtClean="0"/>
              <a:t>=fire)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07633" y="3319744"/>
            <a:ext cx="18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Quick= Fine</a:t>
            </a:r>
          </a:p>
          <a:p>
            <a:pPr marL="0" indent="0">
              <a:buNone/>
            </a:pPr>
            <a:r>
              <a:rPr lang="en-US" sz="9600" dirty="0" smtClean="0"/>
              <a:t>Slow= Coarse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661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What does viscosity mean?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1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- A substances resistance to move</a:t>
            </a:r>
          </a:p>
          <a:p>
            <a:pPr marL="0" indent="0">
              <a:buNone/>
            </a:pPr>
            <a:r>
              <a:rPr lang="en-US" sz="5400" dirty="0" smtClean="0"/>
              <a:t>- Consistency of thick and sticky semifluid 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06" y="2487804"/>
            <a:ext cx="4070788" cy="40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00.edu-cdn.com/files/static/science-fair/astronomy_moon-phase/moon-tid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57618"/>
          <a:stretch/>
        </p:blipFill>
        <p:spPr bwMode="auto">
          <a:xfrm>
            <a:off x="5411504" y="3178112"/>
            <a:ext cx="6362700" cy="26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2738" y="2907322"/>
            <a:ext cx="5188766" cy="3144105"/>
            <a:chOff x="222738" y="2907322"/>
            <a:chExt cx="5188766" cy="3144105"/>
          </a:xfrm>
        </p:grpSpPr>
        <p:pic>
          <p:nvPicPr>
            <p:cNvPr id="4098" name="Picture 2" descr="http://00.edu-cdn.com/files/static/science-fair/astronomy_moon-phase/moon-tid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28"/>
            <a:stretch/>
          </p:blipFill>
          <p:spPr bwMode="auto">
            <a:xfrm>
              <a:off x="222738" y="2907322"/>
              <a:ext cx="5188766" cy="314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125415" y="2907322"/>
              <a:ext cx="1477108" cy="586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13094" y="2472439"/>
            <a:ext cx="18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A.)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672" y="2472439"/>
            <a:ext cx="18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B.)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5719" y="29677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the difference between these two diagrams with respect to tides?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12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upload.wikimedia.org/wikipedia/commons/8/8f/Pinatubo92pinatubo_caldera_crater_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37" y="447675"/>
            <a:ext cx="97536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24679" y="1462210"/>
            <a:ext cx="9302262" cy="2031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This feature formed after a violent volcanic eruption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Caldera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72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How is metamorphic rock classified?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Foliated and Non-foliated </a:t>
            </a:r>
            <a:endParaRPr lang="en-US" sz="6600" dirty="0"/>
          </a:p>
        </p:txBody>
      </p:sp>
      <p:pic>
        <p:nvPicPr>
          <p:cNvPr id="1028" name="Picture 4" descr="https://dr282zn36sxxg.cloudfront.net/datastreams/f-d%3A5829169ed35b1e84ffcb7d309f5c3aa9c5bc83d13a4b80496bc44446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61" y="3279227"/>
            <a:ext cx="2736500" cy="30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assconnection.s3.amazonaws.com/732/flashcards/139732/jpg/schist1330587188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16" y="3528943"/>
            <a:ext cx="3297578" cy="25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What happens to sedimentary rock during the process of </a:t>
            </a:r>
            <a:r>
              <a:rPr lang="en-US" sz="6600" dirty="0" err="1" smtClean="0"/>
              <a:t>lithification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343666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Compaction and cementation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8" t="1577"/>
          <a:stretch/>
        </p:blipFill>
        <p:spPr>
          <a:xfrm>
            <a:off x="3192435" y="1481959"/>
            <a:ext cx="5870191" cy="50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Explain the other processes in order leading up to the formation of sedimentary rock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76" y="202379"/>
            <a:ext cx="8845258" cy="65452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511" y="2396359"/>
            <a:ext cx="1321676" cy="4414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/BURIAL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24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"/>
          <a:stretch>
            <a:fillRect/>
          </a:stretch>
        </p:blipFill>
        <p:spPr>
          <a:xfrm>
            <a:off x="493988" y="3506787"/>
            <a:ext cx="7845425" cy="2709863"/>
          </a:xfrm>
          <a:noFill/>
        </p:spPr>
      </p:pic>
      <p:pic>
        <p:nvPicPr>
          <p:cNvPr id="19462" name="Picture 13" descr="icew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8734096" y="1585041"/>
            <a:ext cx="3048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5761" y="184658"/>
            <a:ext cx="8072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What type of weathering?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Frost Wedging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119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504092"/>
            <a:ext cx="10515600" cy="5672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A is showing neap tides which are weaker than usual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B is showing spring tides which are stronger tides, severe low and high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86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weathering 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3657600" cy="2484438"/>
          </a:xfrm>
        </p:spPr>
      </p:pic>
      <p:pic>
        <p:nvPicPr>
          <p:cNvPr id="13316" name="Content Placeholder 5" descr="weathering 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371600"/>
            <a:ext cx="3506788" cy="2590800"/>
          </a:xfrm>
        </p:spPr>
      </p:pic>
      <p:pic>
        <p:nvPicPr>
          <p:cNvPr id="13317" name="Picture 6" descr="weathering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weathering 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05276"/>
            <a:ext cx="35052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0"/>
            <a:ext cx="12192000" cy="163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type of erosion is shown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in the picture?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16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Wind Erosion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0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popu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02" y="1559859"/>
            <a:ext cx="7358396" cy="505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type of weathering is shown </a:t>
            </a:r>
          </a:p>
          <a:p>
            <a:pPr marL="0" indent="0" algn="ctr">
              <a:buNone/>
            </a:pPr>
            <a:r>
              <a:rPr lang="en-US" sz="4800" dirty="0" smtClean="0"/>
              <a:t>in the picture?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Exfoliation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692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252319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is being shown in the picture? </a:t>
            </a:r>
            <a:endParaRPr lang="en-US" sz="5400" dirty="0"/>
          </a:p>
        </p:txBody>
      </p:sp>
      <p:pic>
        <p:nvPicPr>
          <p:cNvPr id="4" name="Picture 5" descr="0829_08_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890" y="1035425"/>
            <a:ext cx="9275114" cy="5494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Tectonic Plates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244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was Alfred Wegner’s proposal about the supercontinent, Pangea, called? </a:t>
            </a:r>
            <a:endParaRPr lang="en-US" sz="4800" dirty="0"/>
          </a:p>
        </p:txBody>
      </p:sp>
      <p:pic>
        <p:nvPicPr>
          <p:cNvPr id="4" name="Picture 4" descr="contin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7" y="1825625"/>
            <a:ext cx="4632325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Theory of Continental Drift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699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1646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evidence supported the Theory of Continental Drift?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3" descr="0829_07_jig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040" y="1496547"/>
            <a:ext cx="4811917" cy="52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40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1.) Pangea </a:t>
            </a:r>
          </a:p>
          <a:p>
            <a:pPr marL="0" indent="0">
              <a:buNone/>
            </a:pPr>
            <a:r>
              <a:rPr lang="en-US" sz="4800" dirty="0" smtClean="0"/>
              <a:t>2.) </a:t>
            </a:r>
            <a:r>
              <a:rPr lang="en-US" sz="4800" dirty="0"/>
              <a:t>Continental Puzzle </a:t>
            </a:r>
            <a:r>
              <a:rPr lang="en-US" sz="4800" dirty="0" smtClean="0"/>
              <a:t>Pieces</a:t>
            </a:r>
            <a:br>
              <a:rPr lang="en-US" sz="4800" dirty="0" smtClean="0"/>
            </a:br>
            <a:r>
              <a:rPr lang="en-US" sz="4800" dirty="0" smtClean="0"/>
              <a:t>3.) </a:t>
            </a:r>
            <a:r>
              <a:rPr lang="en-US" sz="4800" dirty="0"/>
              <a:t>Distribution of Fossils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4.) </a:t>
            </a:r>
            <a:r>
              <a:rPr lang="en-US" sz="4800" dirty="0"/>
              <a:t>Mountain </a:t>
            </a:r>
            <a:r>
              <a:rPr lang="en-US" sz="4800" dirty="0" smtClean="0"/>
              <a:t>Ranges</a:t>
            </a:r>
          </a:p>
          <a:p>
            <a:pPr marL="0" indent="0">
              <a:buNone/>
            </a:pPr>
            <a:r>
              <a:rPr lang="en-US" sz="4800" dirty="0" smtClean="0"/>
              <a:t>5.) Sequence of Rock Layers</a:t>
            </a:r>
            <a:endParaRPr lang="en-US" sz="4800" dirty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482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5719" y="29677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Describe the inversely proportional relationship between wavelength and frequency within the electromagnetic spectrum. </a:t>
            </a:r>
            <a:endParaRPr lang="en-US" sz="4800" dirty="0"/>
          </a:p>
        </p:txBody>
      </p:sp>
      <p:pic>
        <p:nvPicPr>
          <p:cNvPr id="1026" name="Picture 2" descr="http://imagine.gsfc.nasa.gov/Images/science/EM_spectrum_compare_level1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06" y="3181140"/>
            <a:ext cx="9083025" cy="34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2006" y="4536831"/>
            <a:ext cx="1773563" cy="996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52193" y="4536831"/>
            <a:ext cx="1773563" cy="996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does seafloor spreading and a magnetometer have in common?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80" y="1631208"/>
            <a:ext cx="5430838" cy="503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32" y="454025"/>
            <a:ext cx="10515600" cy="5754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1.) magnetic field</a:t>
            </a:r>
          </a:p>
          <a:p>
            <a:pPr marL="0" indent="0">
              <a:buNone/>
            </a:pPr>
            <a:r>
              <a:rPr lang="en-US" sz="6600" dirty="0" smtClean="0"/>
              <a:t>2.) </a:t>
            </a:r>
            <a:r>
              <a:rPr lang="en-US" sz="6600" dirty="0"/>
              <a:t>i</a:t>
            </a:r>
            <a:r>
              <a:rPr lang="en-US" sz="6600" dirty="0" smtClean="0"/>
              <a:t>ron deposits </a:t>
            </a:r>
          </a:p>
          <a:p>
            <a:pPr marL="0" indent="0">
              <a:buNone/>
            </a:pPr>
            <a:r>
              <a:rPr lang="en-US" sz="6600" dirty="0" smtClean="0"/>
              <a:t>3.) underwater mountain ranges/ ocean ridges</a:t>
            </a:r>
          </a:p>
        </p:txBody>
      </p:sp>
    </p:spTree>
    <p:extLst>
      <p:ext uri="{BB962C8B-B14F-4D97-AF65-F5344CB8AC3E}">
        <p14:creationId xmlns:p14="http://schemas.microsoft.com/office/powerpoint/2010/main" val="20053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78" y="1955459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type of plate boundary do Mid-ocean Ridges and Rift Valleys form?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586154"/>
            <a:ext cx="10515600" cy="9495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Divergent Plate Boundary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26" y="2254552"/>
            <a:ext cx="9844010" cy="43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being shown in an </a:t>
            </a:r>
            <a:r>
              <a:rPr lang="en-US" sz="4800" dirty="0" err="1" smtClean="0"/>
              <a:t>isochron</a:t>
            </a:r>
            <a:r>
              <a:rPr lang="en-US" sz="4800" dirty="0" smtClean="0"/>
              <a:t> map?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1145" b="7156"/>
          <a:stretch/>
        </p:blipFill>
        <p:spPr bwMode="auto">
          <a:xfrm>
            <a:off x="1666568" y="907934"/>
            <a:ext cx="8819535" cy="528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Ages of different seafloor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600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a difference between oceanic and continental crust?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62120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7" name="Picture 7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09" y="1631208"/>
            <a:ext cx="4716380" cy="48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Oceanic-</a:t>
            </a:r>
            <a:r>
              <a:rPr lang="en-US" sz="5400" dirty="0" smtClean="0"/>
              <a:t> dark, dense basalt rock/ made of silicates, iron and magnesium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Continental-</a:t>
            </a:r>
            <a:r>
              <a:rPr lang="en-US" sz="5400" dirty="0" smtClean="0"/>
              <a:t> light, low density rock/ made entirely of silicates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209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occurring in the mantle?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7" name="Picture 5" descr="Forces%20that%20Cause%20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499" y="1203158"/>
            <a:ext cx="6477000" cy="529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127793"/>
            <a:ext cx="1082441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Convection currents</a:t>
            </a:r>
          </a:p>
          <a:p>
            <a:pPr marL="0" indent="0" algn="ctr">
              <a:buNone/>
            </a:pPr>
            <a:r>
              <a:rPr lang="en-US" sz="6600" dirty="0" smtClean="0"/>
              <a:t>Hot less dense magma rises, and  </a:t>
            </a:r>
          </a:p>
          <a:p>
            <a:pPr marL="0" indent="0" algn="ctr">
              <a:buNone/>
            </a:pPr>
            <a:r>
              <a:rPr lang="en-US" sz="6600" dirty="0"/>
              <a:t>C</a:t>
            </a:r>
            <a:r>
              <a:rPr lang="en-US" sz="6600" dirty="0" smtClean="0"/>
              <a:t>ool more dense magma sinks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639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5719" y="29677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As wavelength increases, frequency decreases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6973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Explain what is happening along this curve?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7" name="Picture 17" descr="C19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5" y="1143348"/>
            <a:ext cx="5071311" cy="552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0277"/>
            <a:ext cx="10515600" cy="5922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1.) Elastic deformations occur when stress does not exceed the elastic limit and strain is reversible</a:t>
            </a:r>
          </a:p>
          <a:p>
            <a:pPr marL="0" indent="0">
              <a:buNone/>
            </a:pPr>
            <a:r>
              <a:rPr lang="en-US" sz="5400" dirty="0" smtClean="0"/>
              <a:t>2.) Permanent deformations occur when stress exceeds the limit. </a:t>
            </a:r>
          </a:p>
          <a:p>
            <a:pPr marL="0" indent="0">
              <a:buNone/>
            </a:pPr>
            <a:r>
              <a:rPr lang="en-US" sz="5400" dirty="0" smtClean="0"/>
              <a:t>3.) If stress continues the rock will break, known as failure. </a:t>
            </a: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702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type of plate boundary is associated with each type of fault?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1"/>
          <a:stretch/>
        </p:blipFill>
        <p:spPr bwMode="auto">
          <a:xfrm>
            <a:off x="1304908" y="2177162"/>
            <a:ext cx="9582182" cy="359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16934" y="5055482"/>
            <a:ext cx="185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3.)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9709" y="5055482"/>
            <a:ext cx="185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2.)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40" y="5055482"/>
            <a:ext cx="185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1</a:t>
            </a:r>
            <a:r>
              <a:rPr lang="en-US" sz="6600" dirty="0" smtClean="0">
                <a:solidFill>
                  <a:srgbClr val="FF0000"/>
                </a:solidFill>
              </a:rPr>
              <a:t>.)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1.) Reverse fault= Convergent</a:t>
            </a:r>
          </a:p>
          <a:p>
            <a:pPr marL="0" indent="0">
              <a:buNone/>
            </a:pPr>
            <a:r>
              <a:rPr lang="en-US" sz="6600" dirty="0" smtClean="0"/>
              <a:t>2.) Normal fault= Divergent</a:t>
            </a:r>
          </a:p>
          <a:p>
            <a:pPr marL="0" indent="0">
              <a:buNone/>
            </a:pPr>
            <a:r>
              <a:rPr lang="en-US" sz="6600" dirty="0" smtClean="0"/>
              <a:t>3.) Strike-slip fault= Transform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123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P-wave vs. S-wave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visual.merriam-webster.com/images/earth/geology/earthquake/seismograph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67" y="907933"/>
            <a:ext cx="8482263" cy="59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385010"/>
            <a:ext cx="10824411" cy="6184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P-wave</a:t>
            </a:r>
            <a:r>
              <a:rPr lang="en-US" sz="6600" dirty="0" smtClean="0"/>
              <a:t>- fastest, compression &amp; expansion, travel through solids, liquids, or gases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S-waves</a:t>
            </a:r>
            <a:r>
              <a:rPr lang="en-US" sz="6600" dirty="0" smtClean="0"/>
              <a:t>- slower, travel through solids only, move perpendicular to movement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934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Interpret this graph?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4" descr="D:\PhotoShop Files\Chapter 09\MWPG40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867595"/>
            <a:ext cx="4717131" cy="58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127793"/>
            <a:ext cx="1082441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Time-distance graph</a:t>
            </a: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Shows average travel time for P- and S-waves, distance to epicenter is further with a longer P-S time interval </a:t>
            </a:r>
          </a:p>
        </p:txBody>
      </p:sp>
    </p:spTree>
    <p:extLst>
      <p:ext uri="{BB962C8B-B14F-4D97-AF65-F5344CB8AC3E}">
        <p14:creationId xmlns:p14="http://schemas.microsoft.com/office/powerpoint/2010/main" val="407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being shown in this picture?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4" descr="D:\PhotoShop Files\Chapter 09\MWPG4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8210" y="1111222"/>
            <a:ext cx="5967664" cy="55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127793"/>
            <a:ext cx="1082441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Triangulation- locating the epicenter</a:t>
            </a:r>
          </a:p>
        </p:txBody>
      </p:sp>
    </p:spTree>
    <p:extLst>
      <p:ext uri="{BB962C8B-B14F-4D97-AF65-F5344CB8AC3E}">
        <p14:creationId xmlns:p14="http://schemas.microsoft.com/office/powerpoint/2010/main" val="33824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45719" y="29677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How do we know that the universe is expanding?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2086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are the three different types of volcanoes?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6" descr="e2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31208"/>
            <a:ext cx="6689558" cy="48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zmescience.com/wp-content/uploads/2015/01/volcan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" y="1708484"/>
            <a:ext cx="10925968" cy="35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19" y="374759"/>
            <a:ext cx="80208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High viscosity and large amounts of gas will result in what type of volcanic eruption?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1028" descr="cars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93089"/>
            <a:ext cx="5879349" cy="39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127793"/>
            <a:ext cx="1082441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Explosive Eruption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264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being shown at each of the </a:t>
            </a:r>
          </a:p>
          <a:p>
            <a:pPr marL="0" indent="0" algn="ctr">
              <a:buNone/>
            </a:pPr>
            <a:r>
              <a:rPr lang="en-US" sz="4800" dirty="0" smtClean="0"/>
              <a:t>three arrows?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indiana.edu/~g103/G103lectures/rivers/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6"/>
          <a:stretch/>
        </p:blipFill>
        <p:spPr bwMode="auto">
          <a:xfrm>
            <a:off x="1575050" y="1657676"/>
            <a:ext cx="9041898" cy="43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127793"/>
            <a:ext cx="1082441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Top= dissolved load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Middle= Suspended Load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Bottom= Bed Load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727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being shown pictured below?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8750" r="35295" b="12500"/>
          <a:stretch>
            <a:fillRect/>
          </a:stretch>
        </p:blipFill>
        <p:spPr bwMode="auto">
          <a:xfrm>
            <a:off x="2628222" y="1067097"/>
            <a:ext cx="6994525" cy="53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42021" y="2560145"/>
            <a:ext cx="1016185" cy="640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8206" y="3869273"/>
            <a:ext cx="1016185" cy="640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>
            <a:endCxn id="8" idx="2"/>
          </p:cNvCxnSpPr>
          <p:nvPr/>
        </p:nvCxnSpPr>
        <p:spPr>
          <a:xfrm flipH="1" flipV="1">
            <a:off x="5850114" y="3200400"/>
            <a:ext cx="111415" cy="84865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85107" y="3391647"/>
            <a:ext cx="714187" cy="49604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2824" y="2540001"/>
            <a:ext cx="687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1695" y="3902636"/>
            <a:ext cx="687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4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127793"/>
            <a:ext cx="1082441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A.) Deposition at point bar, minimum velocity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B.) Erosion at cut bank, maximum velocity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861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0" y="158190"/>
            <a:ext cx="111969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the difference between delta and alluvial fan?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7" name="Picture 5" descr="alluvial f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02" y="1631208"/>
            <a:ext cx="6412394" cy="48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37456"/>
            <a:ext cx="108244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Delta</a:t>
            </a:r>
            <a:r>
              <a:rPr lang="en-US" sz="6600" dirty="0" smtClean="0"/>
              <a:t>= triangular shape deposit, river/stream entering a larger body of water, little change in slope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Alluvial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Fan</a:t>
            </a:r>
            <a:r>
              <a:rPr lang="en-US" sz="6600" dirty="0" smtClean="0"/>
              <a:t>= fan shape deposit, steep mountain slope entering shallow water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901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45719" y="29677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Redshift- the light reflected from objects moving away from us emit red light, the frequency is low and long wavelengths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34424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7540" y="158190"/>
            <a:ext cx="1119691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are the three geographic regions of North Carolina?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14" y="1696597"/>
            <a:ext cx="10193369" cy="42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0" y="1135118"/>
            <a:ext cx="115894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gentsprep.org/regents/earthsci/units/weathering/waterveloc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8" b="13576"/>
          <a:stretch/>
        </p:blipFill>
        <p:spPr bwMode="auto">
          <a:xfrm>
            <a:off x="4542243" y="509915"/>
            <a:ext cx="6873765" cy="58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18712" y="2286535"/>
            <a:ext cx="3837977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stream velocity range would it take to move sand?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8712" y="2286535"/>
            <a:ext cx="3837977" cy="1024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25-50 cm/sec</a:t>
            </a:r>
            <a:endParaRPr lang="en-US" sz="4800" dirty="0"/>
          </a:p>
        </p:txBody>
      </p:sp>
      <p:pic>
        <p:nvPicPr>
          <p:cNvPr id="3" name="Picture 2" descr="http://regentsprep.org/regents/earthsci/units/weathering/waterveloc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8" b="13576"/>
          <a:stretch/>
        </p:blipFill>
        <p:spPr bwMode="auto">
          <a:xfrm>
            <a:off x="4761186" y="509915"/>
            <a:ext cx="6873765" cy="58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337738" y="3457991"/>
            <a:ext cx="110359" cy="84599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gentsprep.org/regents/earthsci/units/weathering/waterveloc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8" b="13576"/>
          <a:stretch/>
        </p:blipFill>
        <p:spPr bwMode="auto">
          <a:xfrm>
            <a:off x="4761186" y="509915"/>
            <a:ext cx="6873765" cy="58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18712" y="2286535"/>
            <a:ext cx="3837977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the range of cobble sizes?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205761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gentsprep.org/regents/earthsci/units/weathering/waterveloc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8" b="13576"/>
          <a:stretch/>
        </p:blipFill>
        <p:spPr bwMode="auto">
          <a:xfrm>
            <a:off x="4702571" y="509915"/>
            <a:ext cx="6873765" cy="58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18712" y="2286535"/>
            <a:ext cx="3837977" cy="1024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6.4-25.6 cm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10231417" y="1799254"/>
            <a:ext cx="1233753" cy="97456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3" y="1658816"/>
            <a:ext cx="780891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27847" y="184658"/>
            <a:ext cx="10336306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the difference between these aquifers with respect to pollution?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658"/>
            <a:ext cx="1855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The unconfined aquifer will be polluted because there is not a barrier protecting the water source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2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happening to the water table due to over pumping of the aquifer?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35" y="2438400"/>
            <a:ext cx="6823929" cy="40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Cone of Depression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1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45719" y="296770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barycenter? </a:t>
            </a:r>
            <a:endParaRPr lang="en-US" sz="4800" dirty="0"/>
          </a:p>
        </p:txBody>
      </p:sp>
      <p:pic>
        <p:nvPicPr>
          <p:cNvPr id="4" name="Picture 4" descr="Hammer's center of grav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02" y="2632574"/>
            <a:ext cx="9096100" cy="22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99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en/9/95/Crooked_house_dud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6" y="1559168"/>
            <a:ext cx="6377353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being shown in this picture?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is the main cause of this occurrence?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22362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Ground Subsidence due to over pumping of a well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34101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crtoday.ucr.edu/wp-content/uploads/2012/05/May-2012-585x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65" y="1793996"/>
            <a:ext cx="7896469" cy="44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process of the water cycle converts solid ice into water vapor?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02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Sublimation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37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What process of the water cycle converts water into water vapor through tiny pores in the leaves of plants? </a:t>
            </a:r>
            <a:endParaRPr lang="en-US" sz="4800" dirty="0"/>
          </a:p>
        </p:txBody>
      </p:sp>
      <p:pic>
        <p:nvPicPr>
          <p:cNvPr id="13314" name="Picture 2" descr="https://s-media-cache-ak0.pinimg.com/originals/9e/5f/f1/9e5ff18b13fc403fa7e776a94f989a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9" y="2169135"/>
            <a:ext cx="4962037" cy="38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7847" y="184658"/>
            <a:ext cx="10336306" cy="2253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 smtClean="0"/>
              <a:t>Transpiration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08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7" y="491589"/>
            <a:ext cx="10937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is the center of mass of two or more bodies that are orbiting each other, or the point around which they both orbit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96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874</Words>
  <Application>Microsoft Office PowerPoint</Application>
  <PresentationFormat>Widescreen</PresentationFormat>
  <Paragraphs>164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ＭＳ Ｐゴシック</vt:lpstr>
      <vt:lpstr>Arial</vt:lpstr>
      <vt:lpstr>Calibri</vt:lpstr>
      <vt:lpstr>Calibri Light</vt:lpstr>
      <vt:lpstr>Wingdings</vt:lpstr>
      <vt:lpstr>Office Theme</vt:lpstr>
      <vt:lpstr>Grudgeball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Grudgeball</dc:title>
  <dc:creator>Christopher Whitaker</dc:creator>
  <cp:lastModifiedBy>Christopher Whitaker</cp:lastModifiedBy>
  <cp:revision>41</cp:revision>
  <dcterms:created xsi:type="dcterms:W3CDTF">2015-06-03T09:31:17Z</dcterms:created>
  <dcterms:modified xsi:type="dcterms:W3CDTF">2016-05-31T14:59:00Z</dcterms:modified>
</cp:coreProperties>
</file>