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04" r:id="rId2"/>
    <p:sldId id="285" r:id="rId3"/>
    <p:sldId id="286" r:id="rId4"/>
    <p:sldId id="289" r:id="rId5"/>
    <p:sldId id="278" r:id="rId6"/>
    <p:sldId id="271" r:id="rId7"/>
    <p:sldId id="280" r:id="rId8"/>
    <p:sldId id="287" r:id="rId9"/>
    <p:sldId id="260" r:id="rId10"/>
    <p:sldId id="281" r:id="rId11"/>
    <p:sldId id="262" r:id="rId12"/>
    <p:sldId id="261" r:id="rId13"/>
    <p:sldId id="266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10FA3-7A9F-42C6-A172-334256C92BFA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C96A-4F64-4CF9-8A42-60E3B028A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3E882-3B91-4AE1-A9F2-15BE1F7B86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3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4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8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5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9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hyperlink" Target="http://spaceplace.nasa.gov/barycenter/en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RudB-LLPaG4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shows/the-universe/videos/phases-of-the-moon#phases-of-the-moo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arcourtschool.com/activity/moon_phas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EarthAndMoon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63880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1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The Moon – Our Nearest Neighbor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0" y="1600201"/>
            <a:ext cx="32004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natural satellite</a:t>
            </a:r>
          </a:p>
          <a:p>
            <a:pPr eaLnBrk="1" hangingPunct="1">
              <a:defRPr/>
            </a:pPr>
            <a:r>
              <a:rPr lang="en-US" dirty="0" smtClean="0"/>
              <a:t>One of more than 96 moons in our Solar System</a:t>
            </a:r>
          </a:p>
          <a:p>
            <a:pPr eaLnBrk="1" hangingPunct="1">
              <a:defRPr/>
            </a:pPr>
            <a:r>
              <a:rPr lang="en-US" dirty="0" smtClean="0"/>
              <a:t>The only moon of the planet Earth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11822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/>
              <a:t>Tides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95137" y="1443790"/>
            <a:ext cx="9801726" cy="43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/>
            </a:pP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Moon affects Earth by the formation of tides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/>
            </a:pP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Moon’s gravity pulls on Earth along imaginary line connecting Earth and the Moon </a:t>
            </a:r>
          </a:p>
          <a:p>
            <a:pPr marL="800100" lvl="1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creates </a:t>
            </a: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bulges of ocean water on both the near and far sides of the Earth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/>
            </a:pP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Earth’s rotation contributes to tide formation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/>
            </a:pP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Earth rotates, these bulges align with the Moon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defRPr/>
            </a:pPr>
            <a:endParaRPr lang="en-US" sz="27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7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3414" y="365125"/>
            <a:ext cx="346900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Spring=Strong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79" y="1282988"/>
            <a:ext cx="9629274" cy="30243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67237" y="4497258"/>
            <a:ext cx="9645316" cy="21380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3200" dirty="0" smtClean="0"/>
              <a:t>High tides are called </a:t>
            </a:r>
            <a:r>
              <a:rPr lang="en-US" sz="3200" i="1" dirty="0" smtClean="0"/>
              <a:t>spring tides </a:t>
            </a:r>
            <a:r>
              <a:rPr lang="en-US" sz="3200" dirty="0" smtClean="0"/>
              <a:t>and they are high when the Moon, Earth, and Sun are all aligned.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200" dirty="0" smtClean="0"/>
              <a:t>Occurs twice a month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200" dirty="0" smtClean="0"/>
              <a:t>New and Full moon phases</a:t>
            </a:r>
          </a:p>
        </p:txBody>
      </p:sp>
    </p:spTree>
    <p:extLst>
      <p:ext uri="{BB962C8B-B14F-4D97-AF65-F5344CB8AC3E}">
        <p14:creationId xmlns:p14="http://schemas.microsoft.com/office/powerpoint/2010/main" val="170484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Tides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723" y="1228676"/>
            <a:ext cx="9354553" cy="29823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63415" y="365125"/>
            <a:ext cx="326517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Neap= Weak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67237" y="4497258"/>
            <a:ext cx="9645316" cy="1455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3200" dirty="0" smtClean="0"/>
              <a:t>Low tides are called neap tides. They occur when the Earth, Moon, and Sun are at a 90 degree angle.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200" dirty="0" smtClean="0"/>
              <a:t>Occurs twice a month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200" dirty="0" smtClean="0"/>
              <a:t>First Quarter and Third Quarter Phases</a:t>
            </a:r>
          </a:p>
        </p:txBody>
      </p:sp>
    </p:spTree>
    <p:extLst>
      <p:ext uri="{BB962C8B-B14F-4D97-AF65-F5344CB8AC3E}">
        <p14:creationId xmlns:p14="http://schemas.microsoft.com/office/powerpoint/2010/main" val="143630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7" b="11090"/>
          <a:stretch/>
        </p:blipFill>
        <p:spPr>
          <a:xfrm>
            <a:off x="410911" y="1623060"/>
            <a:ext cx="11403899" cy="42291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Solar Eclipses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Lunar Eclipses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9" b="8156"/>
          <a:stretch/>
        </p:blipFill>
        <p:spPr>
          <a:xfrm>
            <a:off x="465896" y="1690688"/>
            <a:ext cx="11260207" cy="441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7937" y="1488741"/>
            <a:ext cx="6805863" cy="4688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Nutation (WOBBLE) </a:t>
            </a:r>
          </a:p>
          <a:p>
            <a:r>
              <a:rPr lang="en-US" sz="3200" dirty="0"/>
              <a:t>a small irregularity </a:t>
            </a:r>
            <a:r>
              <a:rPr lang="en-US" sz="3200" dirty="0" smtClean="0"/>
              <a:t>of </a:t>
            </a:r>
            <a:r>
              <a:rPr lang="en-US" sz="3200" dirty="0"/>
              <a:t>the </a:t>
            </a:r>
            <a:r>
              <a:rPr lang="en-US" sz="3200" dirty="0" smtClean="0"/>
              <a:t>equinoxes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caused </a:t>
            </a:r>
            <a:r>
              <a:rPr lang="en-US" sz="3200" dirty="0"/>
              <a:t>exclusively by the moon </a:t>
            </a:r>
            <a:endParaRPr lang="en-US" sz="3200" dirty="0" smtClean="0"/>
          </a:p>
          <a:p>
            <a:r>
              <a:rPr lang="en-US" sz="3200" dirty="0"/>
              <a:t>s</a:t>
            </a:r>
            <a:r>
              <a:rPr lang="en-US" sz="3200" dirty="0" smtClean="0"/>
              <a:t>mall changes in the </a:t>
            </a:r>
            <a:r>
              <a:rPr lang="en-US" sz="3200" dirty="0"/>
              <a:t>location of the </a:t>
            </a:r>
            <a:r>
              <a:rPr lang="en-US" sz="3200" u="sng" dirty="0"/>
              <a:t>major circles of latitude</a:t>
            </a:r>
            <a:r>
              <a:rPr lang="en-US" sz="3200" dirty="0"/>
              <a:t> </a:t>
            </a:r>
            <a:endParaRPr lang="en-US" sz="3200" dirty="0" smtClean="0"/>
          </a:p>
          <a:p>
            <a:r>
              <a:rPr lang="en-US" sz="3200" dirty="0" smtClean="0"/>
              <a:t>occurs </a:t>
            </a:r>
            <a:r>
              <a:rPr lang="en-US" sz="3200" dirty="0" smtClean="0"/>
              <a:t>over an 18 year </a:t>
            </a:r>
            <a:r>
              <a:rPr lang="en-US" sz="3200" dirty="0" smtClean="0"/>
              <a:t>period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https://upload.wikimedia.org/wikipedia/commons/thumb/b/bb/Praezession.svg/170px-Praezession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58" y="1488741"/>
            <a:ext cx="3420979" cy="4266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Barycenter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440" y="764254"/>
            <a:ext cx="7146760" cy="4351338"/>
          </a:xfrm>
        </p:spPr>
        <p:txBody>
          <a:bodyPr>
            <a:normAutofit/>
          </a:bodyPr>
          <a:lstStyle/>
          <a:p>
            <a:r>
              <a:rPr lang="en-US" u="sng" dirty="0" smtClean="0"/>
              <a:t>Center of Gravity- </a:t>
            </a:r>
            <a:r>
              <a:rPr lang="en-US" dirty="0" smtClean="0"/>
              <a:t>The </a:t>
            </a:r>
            <a:r>
              <a:rPr lang="en-US" dirty="0"/>
              <a:t>exact center of all the material (that is, mass) that makes up an object—whether a planet or a </a:t>
            </a:r>
            <a:r>
              <a:rPr lang="en-US" dirty="0" smtClean="0"/>
              <a:t>pencil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Earth and the Moon, both bodies orbit around the center of the mass between them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Ruler's center of grav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285" y="2089817"/>
            <a:ext cx="6485017" cy="92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mmer's center of gravit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285" y="4590328"/>
            <a:ext cx="6485017" cy="157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7253" y="1627619"/>
            <a:ext cx="42631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is the center of mass of two or more bodies that are </a:t>
            </a:r>
            <a:r>
              <a:rPr lang="en-US" sz="4000" dirty="0" smtClean="0"/>
              <a:t>orbiting each </a:t>
            </a:r>
            <a:r>
              <a:rPr lang="en-US" sz="4000" dirty="0"/>
              <a:t>other, or the point around which they both orbit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http://images.clipartpanda.com/earth-clipart-Earth-clip-art-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521" y="4466904"/>
            <a:ext cx="1907625" cy="182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webweaver.nu/clipart/img/nature/planets/full-mo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284" y="4939407"/>
            <a:ext cx="756194" cy="76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>
            <a:hlinkClick r:id="rId6"/>
          </p:cNvPr>
          <p:cNvSpPr/>
          <p:nvPr/>
        </p:nvSpPr>
        <p:spPr>
          <a:xfrm>
            <a:off x="85109" y="0"/>
            <a:ext cx="1145235" cy="10497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>
            <a:hlinkClick r:id="rId7"/>
          </p:cNvPr>
          <p:cNvSpPr/>
          <p:nvPr/>
        </p:nvSpPr>
        <p:spPr>
          <a:xfrm>
            <a:off x="4522984" y="661909"/>
            <a:ext cx="609600" cy="5340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7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to Summarize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Do you think the Sun is stationary in our solar system? (think barycenter)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2.) Explain the difference between precession and nutation 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0371221" y="295026"/>
            <a:ext cx="1419726" cy="1395662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Movements of the Moon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1389" y="1295401"/>
            <a:ext cx="6252411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/>
              <a:t>Revolution</a:t>
            </a:r>
            <a:r>
              <a:rPr lang="en-US" sz="3200" dirty="0"/>
              <a:t> – Moon orbits the Earth every </a:t>
            </a:r>
            <a:r>
              <a:rPr lang="en-US" sz="3200" b="1" dirty="0" smtClean="0"/>
              <a:t>27 and 1/3 </a:t>
            </a:r>
            <a:r>
              <a:rPr lang="en-US" sz="3200" b="1" dirty="0"/>
              <a:t>days</a:t>
            </a:r>
          </a:p>
          <a:p>
            <a:pPr eaLnBrk="1" hangingPunct="1"/>
            <a:r>
              <a:rPr lang="en-US" sz="3200" dirty="0"/>
              <a:t>The moon rises in the east and sets in the west</a:t>
            </a:r>
          </a:p>
          <a:p>
            <a:pPr eaLnBrk="1" hangingPunct="1"/>
            <a:r>
              <a:rPr lang="en-US" sz="3200" dirty="0"/>
              <a:t>The moon rises and sets 50 minutes later each day</a:t>
            </a:r>
          </a:p>
          <a:p>
            <a:pPr eaLnBrk="1" hangingPunct="1"/>
            <a:r>
              <a:rPr lang="en-US" sz="3200" b="1" dirty="0"/>
              <a:t>Rotation</a:t>
            </a:r>
            <a:r>
              <a:rPr lang="en-US" sz="3200" dirty="0"/>
              <a:t> – Moon turns on its axis every 27 days</a:t>
            </a:r>
          </a:p>
          <a:p>
            <a:pPr eaLnBrk="1" hangingPunct="1"/>
            <a:r>
              <a:rPr lang="en-US" sz="3200" b="1" dirty="0"/>
              <a:t>Same side of Moon always faces Earth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9342" r="20658"/>
          <a:stretch/>
        </p:blipFill>
        <p:spPr bwMode="auto">
          <a:xfrm>
            <a:off x="1179095" y="2036763"/>
            <a:ext cx="365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3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oonPhaseColl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876799" y="301876"/>
            <a:ext cx="5277853" cy="1139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It’s Just a Phase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876800" y="1752600"/>
            <a:ext cx="6601326" cy="45307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Moonlight is </a:t>
            </a:r>
            <a:r>
              <a:rPr lang="en-US" sz="3600" b="1" dirty="0" smtClean="0"/>
              <a:t>reflected sunlight</a:t>
            </a:r>
          </a:p>
          <a:p>
            <a:r>
              <a:rPr lang="en-US" sz="3600" dirty="0" smtClean="0"/>
              <a:t>Half the moon’s surface is always reflecting light</a:t>
            </a:r>
          </a:p>
          <a:p>
            <a:r>
              <a:rPr lang="en-US" sz="3600" dirty="0" smtClean="0"/>
              <a:t>From Earth we see different amounts of the Moon’s lit surface due to Earth’s rotation</a:t>
            </a:r>
          </a:p>
          <a:p>
            <a:r>
              <a:rPr lang="en-US" sz="3600" dirty="0" smtClean="0"/>
              <a:t>The amount seen is called a “</a:t>
            </a:r>
            <a:r>
              <a:rPr lang="en-US" sz="3600" dirty="0" smtClean="0">
                <a:hlinkClick r:id="rId3"/>
              </a:rPr>
              <a:t>phase</a:t>
            </a:r>
            <a:r>
              <a:rPr lang="en-US" sz="3600" dirty="0" smtClean="0"/>
              <a:t>”</a:t>
            </a:r>
          </a:p>
        </p:txBody>
      </p:sp>
      <p:sp>
        <p:nvSpPr>
          <p:cNvPr id="5" name="5-Point Star 4">
            <a:hlinkClick r:id="rId4"/>
          </p:cNvPr>
          <p:cNvSpPr/>
          <p:nvPr/>
        </p:nvSpPr>
        <p:spPr>
          <a:xfrm>
            <a:off x="10388013" y="105508"/>
            <a:ext cx="1498086" cy="13361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50" descr="Moon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143001"/>
            <a:ext cx="22860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51" descr="Moon_lastq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86200"/>
            <a:ext cx="23193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52" descr="Moon_wancr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143000"/>
            <a:ext cx="22034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53" descr="Moon_wangi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886200"/>
            <a:ext cx="22050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055"/>
          <p:cNvSpPr txBox="1">
            <a:spLocks noChangeArrowheads="1"/>
          </p:cNvSpPr>
          <p:nvPr/>
        </p:nvSpPr>
        <p:spPr bwMode="auto">
          <a:xfrm>
            <a:off x="3124200" y="3352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FULL</a:t>
            </a:r>
          </a:p>
        </p:txBody>
      </p:sp>
      <p:sp>
        <p:nvSpPr>
          <p:cNvPr id="12" name="Text Box 2056"/>
          <p:cNvSpPr txBox="1">
            <a:spLocks noChangeArrowheads="1"/>
          </p:cNvSpPr>
          <p:nvPr/>
        </p:nvSpPr>
        <p:spPr bwMode="auto">
          <a:xfrm>
            <a:off x="2819400" y="6096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QUARTER</a:t>
            </a:r>
          </a:p>
        </p:txBody>
      </p:sp>
      <p:sp>
        <p:nvSpPr>
          <p:cNvPr id="13" name="Text Box 2057"/>
          <p:cNvSpPr txBox="1">
            <a:spLocks noChangeArrowheads="1"/>
          </p:cNvSpPr>
          <p:nvPr/>
        </p:nvSpPr>
        <p:spPr bwMode="auto">
          <a:xfrm>
            <a:off x="7315200" y="3352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CRESCENT</a:t>
            </a:r>
          </a:p>
        </p:txBody>
      </p:sp>
      <p:sp>
        <p:nvSpPr>
          <p:cNvPr id="14" name="Text Box 2058"/>
          <p:cNvSpPr txBox="1">
            <a:spLocks noChangeArrowheads="1"/>
          </p:cNvSpPr>
          <p:nvPr/>
        </p:nvSpPr>
        <p:spPr bwMode="auto">
          <a:xfrm>
            <a:off x="7162800" y="6019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GIBBOUS</a:t>
            </a:r>
          </a:p>
        </p:txBody>
      </p:sp>
      <p:sp>
        <p:nvSpPr>
          <p:cNvPr id="15" name="Text Box 2059"/>
          <p:cNvSpPr txBox="1">
            <a:spLocks noChangeArrowheads="1"/>
          </p:cNvSpPr>
          <p:nvPr/>
        </p:nvSpPr>
        <p:spPr bwMode="auto">
          <a:xfrm>
            <a:off x="3348038" y="197643"/>
            <a:ext cx="5410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FFFF00"/>
                </a:solidFill>
              </a:rPr>
              <a:t>FOUR MAIN SHAPES</a:t>
            </a:r>
          </a:p>
        </p:txBody>
      </p:sp>
    </p:spTree>
    <p:extLst>
      <p:ext uri="{BB962C8B-B14F-4D97-AF65-F5344CB8AC3E}">
        <p14:creationId xmlns:p14="http://schemas.microsoft.com/office/powerpoint/2010/main" val="16675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indows2universe.org/the_universe/uts/phasenames_sm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038" y="361950"/>
            <a:ext cx="4216401" cy="635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oonconnection.com/images/moon_phases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474" y="1111890"/>
            <a:ext cx="6270087" cy="564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Phases of the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3260</TotalTime>
  <Words>358</Words>
  <Application>Microsoft Office PowerPoint</Application>
  <PresentationFormat>Widescreen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The Moon – Our Nearest Neighbor</vt:lpstr>
      <vt:lpstr>Nutation </vt:lpstr>
      <vt:lpstr>Barycenter</vt:lpstr>
      <vt:lpstr>Stop to Summarize </vt:lpstr>
      <vt:lpstr>Movements of the Moon</vt:lpstr>
      <vt:lpstr>PowerPoint Presentation</vt:lpstr>
      <vt:lpstr>PowerPoint Presentation</vt:lpstr>
      <vt:lpstr>PowerPoint Presentation</vt:lpstr>
      <vt:lpstr>PowerPoint Presentation</vt:lpstr>
      <vt:lpstr>Tides</vt:lpstr>
      <vt:lpstr>PowerPoint Presentation</vt:lpstr>
      <vt:lpstr>PowerPoint Presentation</vt:lpstr>
      <vt:lpstr>PowerPoint Presentation</vt:lpstr>
      <vt:lpstr>PowerPoint Presentation</vt:lpstr>
    </vt:vector>
  </TitlesOfParts>
  <Company>Harnett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4- Astronomy</dc:title>
  <dc:creator>Christopher Whitaker</dc:creator>
  <cp:lastModifiedBy>Christopher Whitaker</cp:lastModifiedBy>
  <cp:revision>56</cp:revision>
  <dcterms:created xsi:type="dcterms:W3CDTF">2015-05-13T01:39:20Z</dcterms:created>
  <dcterms:modified xsi:type="dcterms:W3CDTF">2016-09-14T21:16:02Z</dcterms:modified>
</cp:coreProperties>
</file>