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handoutMasterIdLst>
    <p:handoutMasterId r:id="rId14"/>
  </p:handoutMasterIdLst>
  <p:sldIdLst>
    <p:sldId id="271" r:id="rId2"/>
    <p:sldId id="259" r:id="rId3"/>
    <p:sldId id="258" r:id="rId4"/>
    <p:sldId id="260" r:id="rId5"/>
    <p:sldId id="268" r:id="rId6"/>
    <p:sldId id="270" r:id="rId7"/>
    <p:sldId id="263" r:id="rId8"/>
    <p:sldId id="269" r:id="rId9"/>
    <p:sldId id="273" r:id="rId10"/>
    <p:sldId id="264" r:id="rId11"/>
    <p:sldId id="272" r:id="rId12"/>
  </p:sldIdLst>
  <p:sldSz cx="9144000" cy="6858000" type="screen4x3"/>
  <p:notesSz cx="700405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15" autoAdjust="0"/>
    <p:restoredTop sz="86379" autoAdjust="0"/>
  </p:normalViewPr>
  <p:slideViewPr>
    <p:cSldViewPr>
      <p:cViewPr varScale="1">
        <p:scale>
          <a:sx n="61" d="100"/>
          <a:sy n="61" d="100"/>
        </p:scale>
        <p:origin x="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95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726B71FA-DA34-4975-BF48-86F24B148793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E39C6E91-D705-432E-9AFB-6DE596F608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6421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7341" y="0"/>
            <a:ext cx="3035088" cy="466434"/>
          </a:xfrm>
          <a:prstGeom prst="rect">
            <a:avLst/>
          </a:prstGeom>
        </p:spPr>
        <p:txBody>
          <a:bodyPr vert="horz" lIns="93141" tIns="46570" rIns="93141" bIns="46570" rtlCol="0"/>
          <a:lstStyle>
            <a:lvl1pPr algn="r">
              <a:defRPr sz="1200"/>
            </a:lvl1pPr>
          </a:lstStyle>
          <a:p>
            <a:fld id="{2A122FD4-B848-4333-9D47-2D7C52E82DD2}" type="datetimeFigureOut">
              <a:rPr lang="en-US" smtClean="0"/>
              <a:t>9/19/2016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1288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41" tIns="46570" rIns="93141" bIns="4657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405" y="4473892"/>
            <a:ext cx="5603240" cy="3660458"/>
          </a:xfrm>
          <a:prstGeom prst="rect">
            <a:avLst/>
          </a:prstGeom>
        </p:spPr>
        <p:txBody>
          <a:bodyPr vert="horz" lIns="93141" tIns="46570" rIns="93141" bIns="4657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7341" y="8829967"/>
            <a:ext cx="3035088" cy="466433"/>
          </a:xfrm>
          <a:prstGeom prst="rect">
            <a:avLst/>
          </a:prstGeom>
        </p:spPr>
        <p:txBody>
          <a:bodyPr vert="horz" lIns="93141" tIns="46570" rIns="93141" bIns="46570" rtlCol="0" anchor="b"/>
          <a:lstStyle>
            <a:lvl1pPr algn="r">
              <a:defRPr sz="1200"/>
            </a:lvl1pPr>
          </a:lstStyle>
          <a:p>
            <a:fld id="{9103D581-8F01-4463-97BC-D96A73A865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09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03D581-8F01-4463-97BC-D96A73A8652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572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12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1410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7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0388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462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78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69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295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2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561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80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2ECE8-1238-41D9-BE0C-E789C143518D}" type="datetimeFigureOut">
              <a:rPr lang="en-US" smtClean="0"/>
              <a:pPr/>
              <a:t>9/19/2016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D900BA-5B47-4C11-954E-E3CF634773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76571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fkMJIvQOi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www.youtube.com/watch?v=3fYTctvTCGg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MhjNAHHX3I" TargetMode="Externa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5900" y="4000500"/>
            <a:ext cx="6057900" cy="12550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The Closest Star- Our Sun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7866" y="533400"/>
            <a:ext cx="545703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5-Point Star 2">
            <a:hlinkClick r:id="rId3"/>
          </p:cNvPr>
          <p:cNvSpPr/>
          <p:nvPr/>
        </p:nvSpPr>
        <p:spPr>
          <a:xfrm>
            <a:off x="237393" y="3714750"/>
            <a:ext cx="1556239" cy="14331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02599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700" dirty="0" smtClean="0"/>
              <a:t>Features of the Sun – Prominence</a:t>
            </a:r>
            <a:endParaRPr lang="en-US" sz="37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178572" y="1690689"/>
            <a:ext cx="3886200" cy="4351338"/>
          </a:xfrm>
        </p:spPr>
        <p:txBody>
          <a:bodyPr/>
          <a:lstStyle/>
          <a:p>
            <a:r>
              <a:rPr lang="en-US" dirty="0" smtClean="0"/>
              <a:t>Prominences are arcs of gas that are anchored in the photosphere layer of the Sun</a:t>
            </a:r>
          </a:p>
          <a:p>
            <a:r>
              <a:rPr lang="en-US" dirty="0" smtClean="0"/>
              <a:t>Prominences extend through the corona layer of the Sun</a:t>
            </a:r>
            <a:endParaRPr lang="en-US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295400"/>
            <a:ext cx="3581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148" y="4495800"/>
            <a:ext cx="2707361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57700" y="1481931"/>
            <a:ext cx="38862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small, dark spots seen on the surface of the Sun</a:t>
            </a:r>
          </a:p>
          <a:p>
            <a:r>
              <a:rPr lang="en-US" dirty="0" smtClean="0"/>
              <a:t>Sunspots are caused by </a:t>
            </a:r>
            <a:r>
              <a:rPr lang="en-US" b="1" u="sng" dirty="0" smtClean="0"/>
              <a:t>strong magnetic fields</a:t>
            </a:r>
            <a:r>
              <a:rPr lang="en-US" dirty="0" smtClean="0"/>
              <a:t> on the Sun’s surface</a:t>
            </a:r>
          </a:p>
          <a:p>
            <a:r>
              <a:rPr lang="en-US" dirty="0" smtClean="0"/>
              <a:t>One sunspot has North magnetic polarity and one sunspot has South magnetic polarity. </a:t>
            </a:r>
          </a:p>
          <a:p>
            <a:r>
              <a:rPr lang="en-US" dirty="0" smtClean="0"/>
              <a:t>Caused by the Sun’s </a:t>
            </a:r>
            <a:r>
              <a:rPr lang="en-US" b="1" u="sng" dirty="0" smtClean="0"/>
              <a:t>rotation</a:t>
            </a:r>
            <a:endParaRPr lang="en-US" b="1" u="sng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7350" y="539750"/>
            <a:ext cx="6172200" cy="685800"/>
          </a:xfrm>
        </p:spPr>
        <p:txBody>
          <a:bodyPr>
            <a:normAutofit/>
          </a:bodyPr>
          <a:lstStyle/>
          <a:p>
            <a:r>
              <a:rPr lang="en-US" sz="3600" dirty="0"/>
              <a:t>Features of the Sun – Sunspots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7300" y="1771650"/>
            <a:ext cx="2686050" cy="2004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7350" y="3657600"/>
            <a:ext cx="2800350" cy="2006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5575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66566"/>
            <a:ext cx="4309013" cy="762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History of Our Sun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4200" y="1219200"/>
            <a:ext cx="5486400" cy="4572000"/>
          </a:xfrm>
        </p:spPr>
        <p:txBody>
          <a:bodyPr/>
          <a:lstStyle/>
          <a:p>
            <a:r>
              <a:rPr lang="en-US" dirty="0" smtClean="0"/>
              <a:t>Worshipped as a deity (god) by many cultures throughout history</a:t>
            </a:r>
          </a:p>
          <a:p>
            <a:r>
              <a:rPr lang="en-US" dirty="0" smtClean="0"/>
              <a:t>Called  Helios by the Greeks </a:t>
            </a:r>
          </a:p>
          <a:p>
            <a:r>
              <a:rPr lang="en-US" dirty="0" smtClean="0"/>
              <a:t>Called Ra by the Egyptians</a:t>
            </a:r>
            <a:endParaRPr lang="en-US" dirty="0"/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4124325"/>
            <a:ext cx="3733800" cy="273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524000"/>
            <a:ext cx="1981200" cy="4063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5638800"/>
            <a:ext cx="2294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Ra, the god of the Sun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0" y="5934670"/>
            <a:ext cx="21755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Helios, Greek god </a:t>
            </a:r>
          </a:p>
          <a:p>
            <a:pPr algn="ctr"/>
            <a:r>
              <a:rPr lang="en-US" dirty="0" smtClean="0"/>
              <a:t>carrying the Sun to </a:t>
            </a:r>
          </a:p>
          <a:p>
            <a:pPr algn="ctr"/>
            <a:r>
              <a:rPr lang="en-US" dirty="0" smtClean="0"/>
              <a:t>its position in the sky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5153"/>
            <a:ext cx="6294240" cy="939448"/>
          </a:xfrm>
        </p:spPr>
        <p:txBody>
          <a:bodyPr>
            <a:noAutofit/>
          </a:bodyPr>
          <a:lstStyle/>
          <a:p>
            <a:r>
              <a:rPr lang="en-US" sz="4000" dirty="0" smtClean="0"/>
              <a:t>Why is the Sun important?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334000" cy="4873625"/>
          </a:xfrm>
        </p:spPr>
        <p:txBody>
          <a:bodyPr>
            <a:normAutofit/>
          </a:bodyPr>
          <a:lstStyle/>
          <a:p>
            <a:r>
              <a:rPr lang="en-US" dirty="0" smtClean="0"/>
              <a:t>Supports life on earth by providing the temperature required for survival</a:t>
            </a:r>
          </a:p>
          <a:p>
            <a:r>
              <a:rPr lang="en-US" dirty="0" smtClean="0"/>
              <a:t>Radiation- the </a:t>
            </a:r>
            <a:r>
              <a:rPr lang="en-US" dirty="0"/>
              <a:t>transfer of thermal energy by electromagnetic waves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Allows plants to grow via photosynthesis which in turn absorbs carbon dioxide and creates oxygen</a:t>
            </a:r>
            <a:endParaRPr lang="en-US" dirty="0"/>
          </a:p>
        </p:txBody>
      </p:sp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2227262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5-Point Star 3">
            <a:hlinkClick r:id="rId4"/>
          </p:cNvPr>
          <p:cNvSpPr/>
          <p:nvPr/>
        </p:nvSpPr>
        <p:spPr>
          <a:xfrm>
            <a:off x="5062928" y="5583731"/>
            <a:ext cx="685800" cy="6858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6761559" cy="1600200"/>
          </a:xfrm>
        </p:spPr>
        <p:txBody>
          <a:bodyPr/>
          <a:lstStyle/>
          <a:p>
            <a:pPr algn="ctr"/>
            <a:r>
              <a:rPr lang="en-US" dirty="0" smtClean="0"/>
              <a:t>How does the Sun produce light and heat?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76400"/>
            <a:ext cx="9296400" cy="4572000"/>
          </a:xfrm>
        </p:spPr>
        <p:txBody>
          <a:bodyPr>
            <a:normAutofit/>
          </a:bodyPr>
          <a:lstStyle/>
          <a:p>
            <a:r>
              <a:rPr lang="en-US" dirty="0"/>
              <a:t>Fusion occurs in the core of the Sun, where the pressure and temperature are extremely high. </a:t>
            </a:r>
            <a:endParaRPr lang="en-US" dirty="0" smtClean="0"/>
          </a:p>
          <a:p>
            <a:r>
              <a:rPr lang="en-US" b="1" u="sng" dirty="0" smtClean="0"/>
              <a:t>Fusion</a:t>
            </a:r>
            <a:r>
              <a:rPr lang="en-US" dirty="0" smtClean="0"/>
              <a:t> </a:t>
            </a:r>
            <a:r>
              <a:rPr lang="en-US" dirty="0"/>
              <a:t>is the combination of lightweight, atomic nuclei into heavier nuclei</a:t>
            </a:r>
            <a:r>
              <a:rPr lang="en-US" dirty="0" smtClean="0"/>
              <a:t>.</a:t>
            </a:r>
          </a:p>
          <a:p>
            <a:r>
              <a:rPr lang="en-US" b="1" u="sng" dirty="0" smtClean="0"/>
              <a:t>Fission</a:t>
            </a:r>
            <a:r>
              <a:rPr lang="en-US" dirty="0" smtClean="0"/>
              <a:t> is the opposite, which is the splitting of heavy atomic nuclei into smaller, lighter nuclei, like uranium into lead. 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76200"/>
            <a:ext cx="6761559" cy="1600200"/>
          </a:xfrm>
        </p:spPr>
        <p:txBody>
          <a:bodyPr/>
          <a:lstStyle/>
          <a:p>
            <a:pPr algn="ctr"/>
            <a:r>
              <a:rPr lang="en-US" dirty="0" smtClean="0"/>
              <a:t>How does the Sun produce light and heat?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0" y="1676400"/>
            <a:ext cx="5105400" cy="4572000"/>
          </a:xfrm>
        </p:spPr>
        <p:txBody>
          <a:bodyPr>
            <a:normAutofit/>
          </a:bodyPr>
          <a:lstStyle/>
          <a:p>
            <a:r>
              <a:rPr lang="en-US" dirty="0" smtClean="0"/>
              <a:t>Deep in the sun's core, nuclear fusion reactions convert hydrogen to helium, which generates energy. </a:t>
            </a:r>
          </a:p>
          <a:p>
            <a:r>
              <a:rPr lang="en-US" dirty="0" smtClean="0"/>
              <a:t>During fusion, hydrogen atoms are fused together to create a helium and release a tremendous amount of energy</a:t>
            </a:r>
            <a:endParaRPr lang="en-US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912041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189093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990600"/>
            <a:ext cx="8969543" cy="5161547"/>
          </a:xfrm>
        </p:spPr>
        <p:txBody>
          <a:bodyPr>
            <a:noAutofit/>
          </a:bodyPr>
          <a:lstStyle/>
          <a:p>
            <a:r>
              <a:rPr lang="en-US" sz="2700" b="1" dirty="0" smtClean="0"/>
              <a:t>Solar flare- </a:t>
            </a:r>
            <a:r>
              <a:rPr lang="en-US" sz="2700" dirty="0" smtClean="0"/>
              <a:t>a </a:t>
            </a:r>
            <a:r>
              <a:rPr lang="en-US" sz="2700" dirty="0"/>
              <a:t>sudden and intense variation in brightness from a </a:t>
            </a:r>
            <a:r>
              <a:rPr lang="en-US" sz="2700" u="sng" dirty="0"/>
              <a:t>magnetic</a:t>
            </a:r>
            <a:r>
              <a:rPr lang="en-US" sz="2700" dirty="0"/>
              <a:t> energy build up</a:t>
            </a:r>
          </a:p>
          <a:p>
            <a:r>
              <a:rPr lang="en-US" sz="2700" dirty="0"/>
              <a:t>IMPACT: radiation from past solar flares has been responsible for;</a:t>
            </a:r>
          </a:p>
          <a:p>
            <a:pPr lvl="1"/>
            <a:r>
              <a:rPr lang="en-US" dirty="0"/>
              <a:t>disrupting </a:t>
            </a:r>
            <a:r>
              <a:rPr lang="en-US" u="sng" dirty="0"/>
              <a:t>satellites</a:t>
            </a:r>
          </a:p>
          <a:p>
            <a:pPr lvl="1"/>
            <a:r>
              <a:rPr lang="en-US" dirty="0" smtClean="0"/>
              <a:t>causing </a:t>
            </a:r>
            <a:r>
              <a:rPr lang="en-US" dirty="0"/>
              <a:t>electronics and </a:t>
            </a:r>
            <a:r>
              <a:rPr lang="en-US" u="sng" dirty="0"/>
              <a:t>cellular</a:t>
            </a:r>
            <a:r>
              <a:rPr lang="en-US" dirty="0"/>
              <a:t> devices to fail</a:t>
            </a:r>
          </a:p>
          <a:p>
            <a:pPr lvl="1"/>
            <a:r>
              <a:rPr lang="en-US" dirty="0"/>
              <a:t>causing </a:t>
            </a:r>
            <a:r>
              <a:rPr lang="en-US" dirty="0" smtClean="0"/>
              <a:t>telephone wires </a:t>
            </a:r>
            <a:r>
              <a:rPr lang="en-US" dirty="0"/>
              <a:t>to burst into flames.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80738" y="304800"/>
            <a:ext cx="6172200" cy="685800"/>
          </a:xfrm>
        </p:spPr>
        <p:txBody>
          <a:bodyPr>
            <a:normAutofit/>
          </a:bodyPr>
          <a:lstStyle/>
          <a:p>
            <a:r>
              <a:rPr lang="en-US" sz="3200" dirty="0"/>
              <a:t>Features of the Sun – Solar Flares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1" y="4093179"/>
            <a:ext cx="2636922" cy="257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3843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032"/>
            <a:ext cx="7886700" cy="1004889"/>
          </a:xfrm>
        </p:spPr>
        <p:txBody>
          <a:bodyPr/>
          <a:lstStyle/>
          <a:p>
            <a:r>
              <a:rPr lang="en-US" sz="3700" dirty="0" smtClean="0"/>
              <a:t>Features of the Sun – Solar Winds</a:t>
            </a:r>
            <a:endParaRPr lang="en-US" sz="3700" dirty="0"/>
          </a:p>
        </p:txBody>
      </p:sp>
      <p:sp>
        <p:nvSpPr>
          <p:cNvPr id="7" name="Rectangle 6"/>
          <p:cNvSpPr/>
          <p:nvPr/>
        </p:nvSpPr>
        <p:spPr>
          <a:xfrm>
            <a:off x="304800" y="1016921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Solar Winds-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plasma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flows outward from the corona at high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wind of charged particles, called </a:t>
            </a:r>
            <a:r>
              <a:rPr lang="en-US" sz="3200" b="1" u="sng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ions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flows towards all of the planets.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ions are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deflected by Earth’s </a:t>
            </a: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magnetic field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trapped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two huge rings located at each of the Earth’s </a:t>
            </a: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poles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high-energy particles in these belts collide with gases in the Earth’s </a:t>
            </a: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atmosphere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cause the gases to give off </a:t>
            </a:r>
            <a:r>
              <a:rPr lang="en-US" sz="32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light</a:t>
            </a:r>
            <a:r>
              <a:rPr lang="en-US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3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-323166"/>
            <a:ext cx="7886700" cy="1325563"/>
          </a:xfrm>
        </p:spPr>
        <p:txBody>
          <a:bodyPr/>
          <a:lstStyle/>
          <a:p>
            <a:r>
              <a:rPr lang="en-US" sz="3700" dirty="0" smtClean="0"/>
              <a:t>Features of the Sun – Solar Winds</a:t>
            </a:r>
            <a:endParaRPr lang="en-US" sz="3700" dirty="0"/>
          </a:p>
        </p:txBody>
      </p:sp>
      <p:pic>
        <p:nvPicPr>
          <p:cNvPr id="1026" name="Picture 2" descr="https://qph.is.quoracdn.net/main-qimg-be67602430f11d5561bc0edfb37260b7?convert_to_webp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1371600"/>
            <a:ext cx="8648700" cy="5033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8600" y="693003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light, called the </a:t>
            </a:r>
            <a:r>
              <a:rPr lang="en-US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aurora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can be seen from Earth or from space.  	</a:t>
            </a:r>
            <a:endParaRPr lang="en-US" sz="2400" dirty="0"/>
          </a:p>
        </p:txBody>
      </p:sp>
      <p:sp>
        <p:nvSpPr>
          <p:cNvPr id="6" name="5-Point Star 5">
            <a:hlinkClick r:id="rId3"/>
          </p:cNvPr>
          <p:cNvSpPr/>
          <p:nvPr/>
        </p:nvSpPr>
        <p:spPr>
          <a:xfrm>
            <a:off x="8305800" y="228600"/>
            <a:ext cx="647700" cy="53340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1754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Outer Layers of the Sun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400300"/>
            <a:ext cx="3336681" cy="33908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/>
              <a:t>1.) </a:t>
            </a:r>
            <a:r>
              <a:rPr lang="en-US" sz="2400" b="1" u="sng" dirty="0"/>
              <a:t>Photosphere</a:t>
            </a:r>
            <a:r>
              <a:rPr lang="en-US" sz="2400" dirty="0"/>
              <a:t>: </a:t>
            </a:r>
            <a:r>
              <a:rPr lang="en-US" sz="2400" dirty="0" smtClean="0"/>
              <a:t>star’s outer shell in which light is radiated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2.) </a:t>
            </a:r>
            <a:r>
              <a:rPr lang="en-US" sz="2400" b="1" u="sng" dirty="0"/>
              <a:t>Chromosphere</a:t>
            </a:r>
            <a:r>
              <a:rPr lang="en-US" sz="2400" dirty="0"/>
              <a:t>: </a:t>
            </a:r>
            <a:r>
              <a:rPr lang="en-US" sz="2400" dirty="0" smtClean="0"/>
              <a:t>“sphere of color” next </a:t>
            </a:r>
            <a:r>
              <a:rPr lang="en-US" sz="2400" dirty="0"/>
              <a:t>layer above the photosphere</a:t>
            </a:r>
          </a:p>
          <a:p>
            <a:pPr marL="0" indent="0">
              <a:buNone/>
            </a:pPr>
            <a:r>
              <a:rPr lang="en-US" sz="2400" dirty="0"/>
              <a:t>3.) </a:t>
            </a:r>
            <a:r>
              <a:rPr lang="en-US" sz="2400" b="1" u="sng" dirty="0"/>
              <a:t>Corona</a:t>
            </a:r>
            <a:r>
              <a:rPr lang="en-US" sz="2400" dirty="0"/>
              <a:t>: “crown” of light from the Sun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057400"/>
            <a:ext cx="3457575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65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1116</TotalTime>
  <Words>477</Words>
  <Application>Microsoft Office PowerPoint</Application>
  <PresentationFormat>On-screen Show (4:3)</PresentationFormat>
  <Paragraphs>46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The Closest Star- Our Sun</vt:lpstr>
      <vt:lpstr>History of Our Sun</vt:lpstr>
      <vt:lpstr>Why is the Sun important?</vt:lpstr>
      <vt:lpstr>How does the Sun produce light and heat?</vt:lpstr>
      <vt:lpstr>How does the Sun produce light and heat?</vt:lpstr>
      <vt:lpstr>Features of the Sun – Solar Flares</vt:lpstr>
      <vt:lpstr>Features of the Sun – Solar Winds</vt:lpstr>
      <vt:lpstr>Features of the Sun – Solar Winds</vt:lpstr>
      <vt:lpstr>Outer Layers of the Sun </vt:lpstr>
      <vt:lpstr>Features of the Sun – Prominence</vt:lpstr>
      <vt:lpstr>Features of the Sun – Sunspots</vt:lpstr>
    </vt:vector>
  </TitlesOfParts>
  <Company>Harnett County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Closest Star- Our Sun</dc:title>
  <dc:creator>jfuller</dc:creator>
  <cp:lastModifiedBy>Christopher Whitaker</cp:lastModifiedBy>
  <cp:revision>92</cp:revision>
  <cp:lastPrinted>2016-09-19T18:11:01Z</cp:lastPrinted>
  <dcterms:created xsi:type="dcterms:W3CDTF">2011-11-06T13:53:37Z</dcterms:created>
  <dcterms:modified xsi:type="dcterms:W3CDTF">2016-09-19T20:53:49Z</dcterms:modified>
</cp:coreProperties>
</file>