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70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37" d="100"/>
          <a:sy n="37" d="100"/>
        </p:scale>
        <p:origin x="30" y="16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3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6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4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1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4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9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D579A-97AB-4BE7-8CC1-57E3AAAAC49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501CD-7AC1-4555-BA77-E0E086FD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8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7620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>
                <a:solidFill>
                  <a:schemeClr val="bg1"/>
                </a:solidFill>
              </a:rPr>
              <a:t>The Milky Way, Deep Space, and Beyond!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71800"/>
            <a:ext cx="47244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743200"/>
            <a:ext cx="40227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1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3657601"/>
            <a:ext cx="3971925" cy="2938463"/>
          </a:xfrm>
          <a:prstGeom prst="rect">
            <a:avLst/>
          </a:prstGeom>
          <a:noFill/>
          <a:ln w="9525">
            <a:solidFill>
              <a:srgbClr val="CE15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867400" y="2895601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red shift is evidence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for an expanding universe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H="1">
            <a:off x="6858000" y="3657600"/>
            <a:ext cx="1295400" cy="1143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Misconceptions about the Big Bang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403412" y="1752601"/>
            <a:ext cx="9578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3.  There is no evidence for the Big Bang Theory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412" y="2514600"/>
            <a:ext cx="576878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Two main pieces of evidence:</a:t>
            </a:r>
          </a:p>
          <a:p>
            <a:pPr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(1) Red shift</a:t>
            </a:r>
          </a:p>
          <a:p>
            <a:pPr marL="342900" indent="-342900"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(2) Cosmic background </a:t>
            </a:r>
          </a:p>
          <a:p>
            <a:pPr marL="342900" indent="-342900"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      radiation</a:t>
            </a:r>
            <a:endParaRPr lang="en-US" sz="32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9965" y="155576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Red Shift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9965" y="1295401"/>
            <a:ext cx="974463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en-US" sz="2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Doppler effect states if a source that is emitting waves moves away from us, the wavelength of the waves we receive from it will be longer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en-US" sz="2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Therefore, if a star is moving AWAY from us, the wavelengths will be longer and </a:t>
            </a:r>
            <a:r>
              <a:rPr lang="en-US" sz="28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 shifted</a:t>
            </a:r>
            <a:endParaRPr lang="en-US" sz="28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en-US" sz="2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a star is moving TOWARDS us, the wavelengths will be shorter and </a:t>
            </a:r>
            <a:r>
              <a:rPr lang="en-US" sz="28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blue shifted</a:t>
            </a:r>
            <a:endParaRPr lang="en-US" sz="28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13" descr="RECE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676" y="4244787"/>
            <a:ext cx="7052109" cy="2088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26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5118" y="264367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Red Shift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342" y="2344739"/>
            <a:ext cx="565785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05118" y="1187451"/>
            <a:ext cx="118442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</a:rPr>
              <a:t>Notice </a:t>
            </a:r>
            <a:r>
              <a:rPr lang="en-US" altLang="en-US" sz="2800" dirty="0">
                <a:solidFill>
                  <a:schemeClr val="bg1"/>
                </a:solidFill>
              </a:rPr>
              <a:t>how the pattern of absorption lines shifts from the blue end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to the red end as the galactic star becomes fainter</a:t>
            </a:r>
            <a:r>
              <a:rPr lang="en-US" altLang="en-US" sz="2800" dirty="0"/>
              <a:t>. This </a:t>
            </a:r>
            <a:r>
              <a:rPr lang="en-US" altLang="en-US" sz="1800" dirty="0"/>
              <a:t>is known as the Red Shift. </a:t>
            </a:r>
          </a:p>
        </p:txBody>
      </p:sp>
    </p:spTree>
    <p:extLst>
      <p:ext uri="{BB962C8B-B14F-4D97-AF65-F5344CB8AC3E}">
        <p14:creationId xmlns:p14="http://schemas.microsoft.com/office/powerpoint/2010/main" val="16879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4468" y="115779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Kepler’s</a:t>
            </a:r>
            <a:r>
              <a:rPr lang="en-US" dirty="0" smtClean="0">
                <a:solidFill>
                  <a:schemeClr val="bg1"/>
                </a:solidFill>
              </a:rPr>
              <a:t> First Law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4468" y="1441342"/>
            <a:ext cx="11059332" cy="473562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chemeClr val="bg1"/>
                </a:solidFill>
              </a:rPr>
              <a:t>Ideas of Copernicus not originally accepted by scientific community, but within a century other astronomers found evidence to support the heliocentric model</a:t>
            </a:r>
          </a:p>
          <a:p>
            <a:pPr eaLnBrk="1" hangingPunct="1">
              <a:defRPr/>
            </a:pPr>
            <a:r>
              <a:rPr lang="en-US" sz="3200" dirty="0">
                <a:solidFill>
                  <a:schemeClr val="bg1"/>
                </a:solidFill>
              </a:rPr>
              <a:t>Using accurate data of planetary observations, </a:t>
            </a:r>
            <a:r>
              <a:rPr lang="en-US" sz="3200" dirty="0" err="1">
                <a:solidFill>
                  <a:schemeClr val="bg1"/>
                </a:solidFill>
              </a:rPr>
              <a:t>Kepler</a:t>
            </a:r>
            <a:r>
              <a:rPr lang="en-US" sz="3200" dirty="0">
                <a:solidFill>
                  <a:schemeClr val="bg1"/>
                </a:solidFill>
              </a:rPr>
              <a:t> demonstrated each planet orbits the Sun in a shape called an </a:t>
            </a:r>
            <a:r>
              <a:rPr lang="en-US" sz="3200" u="sng" dirty="0">
                <a:solidFill>
                  <a:schemeClr val="bg1"/>
                </a:solidFill>
              </a:rPr>
              <a:t>ellipse</a:t>
            </a:r>
            <a:r>
              <a:rPr lang="en-US" sz="3200" dirty="0">
                <a:solidFill>
                  <a:schemeClr val="bg1"/>
                </a:solidFill>
              </a:rPr>
              <a:t> instead of a </a:t>
            </a:r>
            <a:r>
              <a:rPr lang="en-US" sz="3200" dirty="0" smtClean="0">
                <a:solidFill>
                  <a:schemeClr val="bg1"/>
                </a:solidFill>
              </a:rPr>
              <a:t>circle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386" y="124256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Kepler’s First Law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386" y="1386493"/>
            <a:ext cx="9372600" cy="204190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>
                <a:solidFill>
                  <a:schemeClr val="bg1"/>
                </a:solidFill>
              </a:rPr>
              <a:t>The orbits of planets are not circles but oval-shaped curves called ellipses!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The orbit of a planet is an </a:t>
            </a:r>
            <a:r>
              <a:rPr lang="en-US" sz="3200" b="1" u="sng" dirty="0">
                <a:solidFill>
                  <a:schemeClr val="bg1"/>
                </a:solidFill>
              </a:rPr>
              <a:t>ellipse</a:t>
            </a:r>
            <a:r>
              <a:rPr lang="en-US" sz="3200" dirty="0">
                <a:solidFill>
                  <a:schemeClr val="bg1"/>
                </a:solidFill>
              </a:rPr>
              <a:t> with the Sun at one of the two foci.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197" y="3708399"/>
            <a:ext cx="4374396" cy="207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1" y="3708399"/>
            <a:ext cx="4602162" cy="249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5561" y="209781"/>
            <a:ext cx="5833279" cy="921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Kepler’s Second Law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 result for Keplers Law astron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624" y="3368841"/>
            <a:ext cx="7658356" cy="288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698212" y="938760"/>
            <a:ext cx="11117179" cy="24300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>
                <a:solidFill>
                  <a:schemeClr val="bg1"/>
                </a:solidFill>
              </a:rPr>
              <a:t>line </a:t>
            </a:r>
            <a:r>
              <a:rPr lang="en-US" sz="3600" dirty="0" smtClean="0">
                <a:solidFill>
                  <a:schemeClr val="bg1"/>
                </a:solidFill>
              </a:rPr>
              <a:t>joining </a:t>
            </a:r>
            <a:r>
              <a:rPr lang="en-US" sz="3600" dirty="0">
                <a:solidFill>
                  <a:schemeClr val="bg1"/>
                </a:solidFill>
              </a:rPr>
              <a:t>a planet and the Sun sweeps out equal areas during equal intervals of time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The Earth travels faster the closer it is to the Sun due to the gravitational pull.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78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Hierarchy of the Universe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99" name="Isosceles Triangle 3"/>
          <p:cNvSpPr>
            <a:spLocks noChangeArrowheads="1"/>
          </p:cNvSpPr>
          <p:nvPr/>
        </p:nvSpPr>
        <p:spPr bwMode="auto">
          <a:xfrm rot="10800000">
            <a:off x="2305050" y="1047750"/>
            <a:ext cx="7581900" cy="5695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4100" name="Straight Connector 5"/>
          <p:cNvCxnSpPr>
            <a:cxnSpLocks noChangeShapeType="1"/>
          </p:cNvCxnSpPr>
          <p:nvPr/>
        </p:nvCxnSpPr>
        <p:spPr bwMode="auto">
          <a:xfrm>
            <a:off x="2971800" y="1981200"/>
            <a:ext cx="6248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1" name="Straight Connector 7"/>
          <p:cNvCxnSpPr>
            <a:cxnSpLocks noChangeShapeType="1"/>
          </p:cNvCxnSpPr>
          <p:nvPr/>
        </p:nvCxnSpPr>
        <p:spPr bwMode="auto">
          <a:xfrm>
            <a:off x="3505200" y="2819400"/>
            <a:ext cx="510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5181600" y="1300164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UNIVERSE</a:t>
            </a:r>
          </a:p>
        </p:txBody>
      </p:sp>
      <p:sp>
        <p:nvSpPr>
          <p:cNvPr id="4103" name="TextBox 9"/>
          <p:cNvSpPr txBox="1">
            <a:spLocks noChangeArrowheads="1"/>
          </p:cNvSpPr>
          <p:nvPr/>
        </p:nvSpPr>
        <p:spPr bwMode="auto">
          <a:xfrm>
            <a:off x="4165600" y="2138364"/>
            <a:ext cx="421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GALAXY (MILKY WAY)</a:t>
            </a:r>
          </a:p>
        </p:txBody>
      </p:sp>
      <p:cxnSp>
        <p:nvCxnSpPr>
          <p:cNvPr id="4104" name="Straight Connector 11"/>
          <p:cNvCxnSpPr>
            <a:cxnSpLocks noChangeShapeType="1"/>
          </p:cNvCxnSpPr>
          <p:nvPr/>
        </p:nvCxnSpPr>
        <p:spPr bwMode="auto">
          <a:xfrm>
            <a:off x="4200525" y="3581400"/>
            <a:ext cx="3790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TextBox 13"/>
          <p:cNvSpPr txBox="1">
            <a:spLocks noChangeArrowheads="1"/>
          </p:cNvSpPr>
          <p:nvPr/>
        </p:nvSpPr>
        <p:spPr bwMode="auto">
          <a:xfrm>
            <a:off x="4111625" y="3656014"/>
            <a:ext cx="391348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/>
              <a:t>PLANETARY SYSTEM    (SOLAR SYSTEM)</a:t>
            </a:r>
          </a:p>
        </p:txBody>
      </p:sp>
      <p:cxnSp>
        <p:nvCxnSpPr>
          <p:cNvPr id="4106" name="Straight Connector 15"/>
          <p:cNvCxnSpPr>
            <a:cxnSpLocks noChangeShapeType="1"/>
          </p:cNvCxnSpPr>
          <p:nvPr/>
        </p:nvCxnSpPr>
        <p:spPr bwMode="auto">
          <a:xfrm>
            <a:off x="4645026" y="4619626"/>
            <a:ext cx="2822575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7" name="TextBox 19"/>
          <p:cNvSpPr txBox="1">
            <a:spLocks noChangeArrowheads="1"/>
          </p:cNvSpPr>
          <p:nvPr/>
        </p:nvSpPr>
        <p:spPr bwMode="auto">
          <a:xfrm>
            <a:off x="5281614" y="4927600"/>
            <a:ext cx="16843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PLANET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(EARTH)</a:t>
            </a:r>
          </a:p>
        </p:txBody>
      </p:sp>
      <p:sp>
        <p:nvSpPr>
          <p:cNvPr id="4108" name="TextBox 20"/>
          <p:cNvSpPr txBox="1">
            <a:spLocks noChangeArrowheads="1"/>
          </p:cNvSpPr>
          <p:nvPr/>
        </p:nvSpPr>
        <p:spPr bwMode="auto">
          <a:xfrm>
            <a:off x="4886326" y="3059114"/>
            <a:ext cx="24733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STARS (SUN)</a:t>
            </a:r>
          </a:p>
        </p:txBody>
      </p:sp>
    </p:spTree>
    <p:extLst>
      <p:ext uri="{BB962C8B-B14F-4D97-AF65-F5344CB8AC3E}">
        <p14:creationId xmlns:p14="http://schemas.microsoft.com/office/powerpoint/2010/main" val="23389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919" y="2458439"/>
            <a:ext cx="1981200" cy="406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2427624" y="192803"/>
            <a:ext cx="8013032" cy="27435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HELIO-centric</a:t>
            </a:r>
            <a:r>
              <a:rPr lang="en-US" sz="3200" dirty="0" smtClean="0">
                <a:solidFill>
                  <a:schemeClr val="bg1"/>
                </a:solidFill>
              </a:rPr>
              <a:t>=the Sun is at the center of our solar system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NOT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GEO-centric</a:t>
            </a:r>
            <a:r>
              <a:rPr lang="en-US" sz="3200" dirty="0" smtClean="0">
                <a:solidFill>
                  <a:schemeClr val="bg1"/>
                </a:solidFill>
              </a:rPr>
              <a:t>= the Earth is at the center of our solar system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s://dr282zn36sxxg.cloudfront.net/datastreams/f-d%3Ac19f316580b411ebe846b629c4e7c58b1992e4e244943c52f6f72c83%2BIMAGE%2BIMAGE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10" y="3180106"/>
            <a:ext cx="6968225" cy="310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4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1959" y="193271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Heliocentric Model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959" y="1518834"/>
            <a:ext cx="10981841" cy="465812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chemeClr val="bg1"/>
                </a:solidFill>
              </a:rPr>
              <a:t>1543 Polish scientist </a:t>
            </a:r>
            <a:r>
              <a:rPr lang="en-US" sz="3200" dirty="0" err="1">
                <a:solidFill>
                  <a:schemeClr val="bg1"/>
                </a:solidFill>
              </a:rPr>
              <a:t>Nicolaus</a:t>
            </a:r>
            <a:r>
              <a:rPr lang="en-US" sz="3200" dirty="0">
                <a:solidFill>
                  <a:schemeClr val="bg1"/>
                </a:solidFill>
              </a:rPr>
              <a:t> Copernicus suggested Sun was center of solar system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chemeClr val="bg1"/>
                </a:solidFill>
              </a:rPr>
              <a:t>First time a sun-centered or “heliocentric” model was proposed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chemeClr val="bg1"/>
                </a:solidFill>
              </a:rPr>
              <a:t>In a heliocentric model, the inner planets move faster in their orbits than the outer planets do; as Earth bypasses a slower moving outer planet it appears the outer planet temporarily moves backward in the sky</a:t>
            </a:r>
          </a:p>
        </p:txBody>
      </p:sp>
    </p:spTree>
    <p:extLst>
      <p:ext uri="{BB962C8B-B14F-4D97-AF65-F5344CB8AC3E}">
        <p14:creationId xmlns:p14="http://schemas.microsoft.com/office/powerpoint/2010/main" val="34447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lanets in order from 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859" y="1711909"/>
            <a:ext cx="872490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1159" y="472671"/>
            <a:ext cx="10515600" cy="8735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Our Solar System 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0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56" y="152401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Big Bang Theory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956" y="1295401"/>
            <a:ext cx="9807844" cy="45307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Theory states that the universe began as a single point and has been </a:t>
            </a:r>
            <a:r>
              <a:rPr lang="en-US" u="sng" dirty="0" smtClean="0">
                <a:solidFill>
                  <a:schemeClr val="bg1"/>
                </a:solidFill>
              </a:rPr>
              <a:t>expanding</a:t>
            </a:r>
            <a:r>
              <a:rPr lang="en-US" dirty="0" smtClean="0">
                <a:solidFill>
                  <a:schemeClr val="bg1"/>
                </a:solidFill>
              </a:rPr>
              <a:t> ever since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3316" name="Picture 4" descr="expan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2438400"/>
            <a:ext cx="778827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61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Misconceptions about the Big Bang Theory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1. The Big Bang was an explosion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2. The Big Bang Theory is an explanation for how the universe was created.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3.  There is no evidence for the Big Bang Theory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0059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Misconceptions about the Big Bang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47" y="1506071"/>
            <a:ext cx="11564471" cy="512332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1.  The Big Bang was an explosion.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-There was NO “BANG”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- Reality</a:t>
            </a:r>
            <a:r>
              <a:rPr lang="en-US" sz="3600" dirty="0">
                <a:solidFill>
                  <a:schemeClr val="bg1"/>
                </a:solidFill>
              </a:rPr>
              <a:t>: space expands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chemeClr val="bg1"/>
                </a:solidFill>
              </a:rPr>
              <a:t>When there is more space between galaxies, they “move” away from each other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chemeClr val="bg1"/>
                </a:solidFill>
              </a:rPr>
              <a:t>Analogy: dots on an expanding balloon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60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76" y="1752600"/>
            <a:ext cx="11295530" cy="4876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2. The Big Bang Theory is an explanation for how the universe was created.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Big Bang Theory explains </a:t>
            </a:r>
            <a:r>
              <a:rPr lang="en-US" sz="3600" b="1" i="1" dirty="0">
                <a:solidFill>
                  <a:schemeClr val="bg1"/>
                </a:solidFill>
              </a:rPr>
              <a:t>how  </a:t>
            </a:r>
            <a:r>
              <a:rPr lang="en-US" sz="3600" dirty="0">
                <a:solidFill>
                  <a:schemeClr val="bg1"/>
                </a:solidFill>
              </a:rPr>
              <a:t>the Universe first started but leaves many unanswered questions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Time, Space and Matter were created in the Big Bang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chemeClr val="bg1"/>
                </a:solidFill>
              </a:rPr>
              <a:t>Before the bang, there were no time, no space and no matter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chemeClr val="bg1"/>
                </a:solidFill>
              </a:rPr>
              <a:t>Physics has not solved the question “What’s before the Big </a:t>
            </a:r>
            <a:r>
              <a:rPr lang="en-US" sz="2800" dirty="0">
                <a:solidFill>
                  <a:schemeClr val="bg1"/>
                </a:solidFill>
              </a:rPr>
              <a:t>Bang”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Misconceptions about the Big Bang Theory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552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The Milky Way, Deep Space, and Beyond!</vt:lpstr>
      <vt:lpstr>Hierarchy of the Universe</vt:lpstr>
      <vt:lpstr>PowerPoint Presentation</vt:lpstr>
      <vt:lpstr>Heliocentric Model</vt:lpstr>
      <vt:lpstr>PowerPoint Presentation</vt:lpstr>
      <vt:lpstr>Big Bang Theory</vt:lpstr>
      <vt:lpstr>Misconceptions about the Big Bang Theory</vt:lpstr>
      <vt:lpstr>Misconceptions about the Big Bang Theory</vt:lpstr>
      <vt:lpstr>Misconceptions about the Big Bang Theory</vt:lpstr>
      <vt:lpstr>Misconceptions about the Big Bang</vt:lpstr>
      <vt:lpstr>Red Shift</vt:lpstr>
      <vt:lpstr>Red Shift</vt:lpstr>
      <vt:lpstr>Kepler’s First Law</vt:lpstr>
      <vt:lpstr>Kepler’s First Law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Whitaker</dc:creator>
  <cp:lastModifiedBy>Christopher Whitaker</cp:lastModifiedBy>
  <cp:revision>14</cp:revision>
  <dcterms:created xsi:type="dcterms:W3CDTF">2016-02-16T04:13:27Z</dcterms:created>
  <dcterms:modified xsi:type="dcterms:W3CDTF">2017-02-17T14:33:47Z</dcterms:modified>
</cp:coreProperties>
</file>