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84" y="15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4CD9-45DB-4A09-845F-7C94B8C6119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CC519-B339-45EC-AD1F-DCD7F77CF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A81A1E-D4FE-454F-99D2-39160B306737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5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7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7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7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8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3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4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23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3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0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5C3F9-FE76-4FA6-8B2A-05E499B4AE2F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6DB5-0325-497B-A2C5-B049CA46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cience.howstuffworks.com/392-hubble-how-hubble-sees-video.ht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sciencechannel.com/video-topics/space-videos/cosmos-radio-telescop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gm.nationalgeographic.com/2015/04/hubble-telescope/hubble-photography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sciencechannel.com/tv-shows/how-do-they-do-it/videos/how-do-they-do-it-space-satellite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channel.com/tv-shows/how-do-they-do-it/videos/how-do-they-do-it-bathroom-in-space/" TargetMode="External"/><Relationship Id="rId2" Type="http://schemas.openxmlformats.org/officeDocument/2006/relationships/hyperlink" Target="http://www.sciencechannel.com/tv-shows/how-do-they-do-it/videos/how-do-they-do-it-space-food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ncechannel.com/tv-shows/how-do-they-do-it/videos/how-do-they-do-it-training-astronauts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ic24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82296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Tools of Astronomy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Reflecting Telescope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en-US" smtClean="0"/>
              <a:t>Reflecting telescopes use mirrors to focus visible light</a:t>
            </a:r>
          </a:p>
          <a:p>
            <a:pPr eaLnBrk="1" hangingPunct="1"/>
            <a:r>
              <a:rPr lang="en-US" altLang="en-US" smtClean="0"/>
              <a:t>Majority of telescopes used today are reflectors; like the famous </a:t>
            </a:r>
            <a:r>
              <a:rPr lang="en-US" altLang="en-US" smtClean="0">
                <a:hlinkClick r:id="rId2"/>
              </a:rPr>
              <a:t>Hubble telescope</a:t>
            </a:r>
            <a:endParaRPr lang="en-US" altLang="en-US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36888"/>
            <a:ext cx="64770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Images Captured by Telescopes</a:t>
            </a:r>
            <a:endParaRPr lang="en-US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6" y="1295400"/>
            <a:ext cx="69516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4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The Sun in Different Wavelengths</a:t>
            </a:r>
            <a:endParaRPr lang="en-US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41464"/>
            <a:ext cx="58674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5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5029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Radio Telescopes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4114800" cy="5029200"/>
          </a:xfrm>
        </p:spPr>
        <p:txBody>
          <a:bodyPr/>
          <a:lstStyle/>
          <a:p>
            <a:pPr eaLnBrk="1" hangingPunct="1"/>
            <a:r>
              <a:rPr lang="en-US" altLang="en-US" smtClean="0"/>
              <a:t>A </a:t>
            </a:r>
            <a:r>
              <a:rPr lang="en-US" altLang="en-US" smtClean="0">
                <a:hlinkClick r:id="rId2"/>
              </a:rPr>
              <a:t>radio telescope </a:t>
            </a:r>
            <a:r>
              <a:rPr lang="en-US" altLang="en-US" smtClean="0"/>
              <a:t>is an consists of a radio receiver and an antenna system to detect radio-frequency radiation. </a:t>
            </a:r>
          </a:p>
          <a:p>
            <a:pPr eaLnBrk="1" hangingPunct="1"/>
            <a:r>
              <a:rPr lang="en-US" altLang="en-US" smtClean="0"/>
              <a:t>Radio telescopes must be very large in order to attain the resolution of optical telescopes.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9276"/>
            <a:ext cx="4191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6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Radio Telescopes</a:t>
            </a:r>
            <a:endParaRPr lang="en-US" dirty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85876"/>
            <a:ext cx="60007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7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Interferometry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19812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err="1" smtClean="0"/>
              <a:t>Interferometry</a:t>
            </a:r>
            <a:r>
              <a:rPr lang="en-US" dirty="0" smtClean="0"/>
              <a:t> is the process of linking separate telescopes together so that they act as one telescope.  The detail in the image improves as the distance between the telescopes increases.</a:t>
            </a:r>
            <a:endParaRPr lang="en-US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39624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42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484313"/>
            <a:ext cx="5532120" cy="4351338"/>
          </a:xfrm>
        </p:spPr>
        <p:txBody>
          <a:bodyPr/>
          <a:lstStyle/>
          <a:p>
            <a:r>
              <a:rPr lang="en-US" dirty="0" smtClean="0"/>
              <a:t>Artificial- technology placed in orbit around the earth or moon or another planet in order to collect information or for communication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84313"/>
            <a:ext cx="5181600" cy="4351338"/>
          </a:xfrm>
        </p:spPr>
        <p:txBody>
          <a:bodyPr/>
          <a:lstStyle/>
          <a:p>
            <a:r>
              <a:rPr lang="en-US" dirty="0" smtClean="0"/>
              <a:t>Natural- a celestial body orbiting a star or a planet, like our moon!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409" y="2401888"/>
            <a:ext cx="5140791" cy="2722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20774"/>
            <a:ext cx="4483100" cy="30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Space-Based Astronomy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 </a:t>
            </a:r>
            <a:r>
              <a:rPr lang="en-US" altLang="en-US" dirty="0" smtClean="0"/>
              <a:t>Astronomers </a:t>
            </a:r>
            <a:r>
              <a:rPr lang="en-US" altLang="en-US" dirty="0" smtClean="0"/>
              <a:t>often have to send their instruments into space to collect the information they seek.  This is due to:</a:t>
            </a:r>
          </a:p>
          <a:p>
            <a:pPr eaLnBrk="1" hangingPunct="1"/>
            <a:r>
              <a:rPr lang="en-US" altLang="en-US" dirty="0" smtClean="0"/>
              <a:t>(1) Earth’s atmosphere blocking radiation</a:t>
            </a:r>
          </a:p>
          <a:p>
            <a:pPr eaLnBrk="1" hangingPunct="1"/>
            <a:r>
              <a:rPr lang="en-US" altLang="en-US" dirty="0" smtClean="0"/>
              <a:t>(2) When radiation is allowed to pass through atmosphere, the images are blurred</a:t>
            </a:r>
          </a:p>
          <a:p>
            <a:pPr eaLnBrk="1" hangingPunct="1"/>
            <a:r>
              <a:rPr lang="en-US" altLang="en-US" dirty="0" smtClean="0"/>
              <a:t>(3) To make close-up observations</a:t>
            </a:r>
          </a:p>
          <a:p>
            <a:pPr eaLnBrk="1" hangingPunct="1"/>
            <a:r>
              <a:rPr lang="en-US" altLang="en-US" dirty="0" smtClean="0"/>
              <a:t>(4) To obtain samples from nearby objects in solar system</a:t>
            </a:r>
          </a:p>
        </p:txBody>
      </p:sp>
    </p:spTree>
    <p:extLst>
      <p:ext uri="{BB962C8B-B14F-4D97-AF65-F5344CB8AC3E}">
        <p14:creationId xmlns:p14="http://schemas.microsoft.com/office/powerpoint/2010/main" val="22844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Hubble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108" y="1600201"/>
            <a:ext cx="5288692" cy="4708525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Best known space-based observatory is the Hubble Space Telescope (HST)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Launched in 1990 and still operating today!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Provided us with amazing photos and exciting new information about our galaxy</a:t>
            </a:r>
            <a:endParaRPr lang="en-US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49439"/>
            <a:ext cx="41148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Hubble Images</a:t>
            </a:r>
            <a:endParaRPr lang="en-US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95400"/>
            <a:ext cx="4702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4" y="2628900"/>
            <a:ext cx="429418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733800"/>
            <a:ext cx="37068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6629400" y="1828801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6"/>
              </a:rPr>
              <a:t>Top ten images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6281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2860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In many cases, light from distant objects is the only tool that astronomers can use to learn about the universe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Light is a common term for electromagnetic radiation</a:t>
            </a:r>
            <a:endParaRPr lang="en-US" dirty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52776"/>
            <a:ext cx="69342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1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Spacecraft and Probes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905000" y="1600201"/>
            <a:ext cx="4191000" cy="4708525"/>
          </a:xfrm>
        </p:spPr>
        <p:txBody>
          <a:bodyPr/>
          <a:lstStyle/>
          <a:p>
            <a:pPr eaLnBrk="1" hangingPunct="1"/>
            <a:r>
              <a:rPr lang="en-US" altLang="en-US" smtClean="0"/>
              <a:t>Space-based exploration can be accomplished by sending spacecraft or </a:t>
            </a:r>
            <a:r>
              <a:rPr lang="en-US" altLang="en-US" smtClean="0">
                <a:hlinkClick r:id="rId2"/>
              </a:rPr>
              <a:t>probes</a:t>
            </a:r>
            <a:r>
              <a:rPr lang="en-US" altLang="en-US" smtClean="0"/>
              <a:t> directly to the bodies being observed.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6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Probe Photos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1752601" y="5791200"/>
            <a:ext cx="409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Picture of Mars taken by Viking probe</a:t>
            </a: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371601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8610601" y="5029201"/>
            <a:ext cx="1374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Moon Rhea orbiting Saturn</a:t>
            </a: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2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International Space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1"/>
            <a:ext cx="4572000" cy="4937125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The International Space Station is a multi-country space station that provides an environment to study the effect of weightlessness on plants, humans, and growth of crystals.  Human habitation began in 2000.</a:t>
            </a:r>
            <a:endParaRPr lang="en-US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54102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1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 do they do it?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Most common questions about astronauts in space:</a:t>
            </a:r>
          </a:p>
          <a:p>
            <a:pPr eaLnBrk="1" hangingPunct="1"/>
            <a:r>
              <a:rPr lang="en-US" altLang="en-US" smtClean="0"/>
              <a:t>(1) </a:t>
            </a:r>
            <a:r>
              <a:rPr lang="en-US" altLang="en-US" smtClean="0">
                <a:hlinkClick r:id="rId2"/>
              </a:rPr>
              <a:t>How do they make food for astronauts?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(2) </a:t>
            </a:r>
            <a:r>
              <a:rPr lang="en-US" altLang="en-US" smtClean="0">
                <a:hlinkClick r:id="rId3"/>
              </a:rPr>
              <a:t>How do astronauts go to the bathroom in 0G?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(3) </a:t>
            </a:r>
            <a:r>
              <a:rPr lang="en-US" altLang="en-US" smtClean="0">
                <a:hlinkClick r:id="rId4"/>
              </a:rPr>
              <a:t>How do they train astronauts?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049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Spin-Offs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088" y="1143000"/>
            <a:ext cx="4430712" cy="57150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Many technologies developed for use in space programs are now used for commercial purposes all over the world.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These are called spin-offs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EX: technology for space shuttle fuel pumps led to development of pumps in artificial hearts</a:t>
            </a:r>
            <a:endParaRPr lang="en-US" dirty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0"/>
            <a:ext cx="42100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4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spain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752600" y="1905001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99"/>
                </a:solidFill>
              </a:rPr>
              <a:t>NIGHT ARRIVES </a:t>
            </a:r>
            <a:br>
              <a:rPr lang="en-US" altLang="en-US" sz="1800" b="1">
                <a:solidFill>
                  <a:srgbClr val="FFFF99"/>
                </a:solidFill>
              </a:rPr>
            </a:br>
            <a:r>
              <a:rPr lang="en-US" altLang="en-US" sz="1800" b="1">
                <a:solidFill>
                  <a:srgbClr val="FFFF99"/>
                </a:solidFill>
              </a:rPr>
              <a:t> BETWEEN EUROPE &amp; AFRICA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35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lide 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96200" y="2590800"/>
            <a:ext cx="2819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>
                <a:solidFill>
                  <a:srgbClr val="FFCC00"/>
                </a:solidFill>
              </a:rPr>
              <a:t>The biggest concentration of lights (from top to bottom) are the cities of Boston, New York, Philadelphia and Washington.</a:t>
            </a:r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7239001" y="2981326"/>
            <a:ext cx="371475" cy="149225"/>
          </a:xfrm>
          <a:custGeom>
            <a:avLst/>
            <a:gdLst>
              <a:gd name="T0" fmla="*/ 2147483646 w 234"/>
              <a:gd name="T1" fmla="*/ 2147483646 h 94"/>
              <a:gd name="T2" fmla="*/ 0 w 234"/>
              <a:gd name="T3" fmla="*/ 0 h 94"/>
              <a:gd name="T4" fmla="*/ 0 60000 65536"/>
              <a:gd name="T5" fmla="*/ 0 60000 65536"/>
              <a:gd name="T6" fmla="*/ 0 w 234"/>
              <a:gd name="T7" fmla="*/ 0 h 94"/>
              <a:gd name="T8" fmla="*/ 234 w 234"/>
              <a:gd name="T9" fmla="*/ 94 h 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4" h="94">
                <a:moveTo>
                  <a:pt x="234" y="94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524000" y="1676400"/>
            <a:ext cx="129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>
                <a:solidFill>
                  <a:srgbClr val="FFCC00"/>
                </a:solidFill>
              </a:rPr>
              <a:t>Still daylight in California.</a:t>
            </a:r>
          </a:p>
        </p:txBody>
      </p:sp>
    </p:spTree>
    <p:extLst>
      <p:ext uri="{BB962C8B-B14F-4D97-AF65-F5344CB8AC3E}">
        <p14:creationId xmlns:p14="http://schemas.microsoft.com/office/powerpoint/2010/main" val="253440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nimBg="1"/>
      <p:bldP spid="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ic03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4192589" y="228601"/>
            <a:ext cx="3817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OUR PLANET AT NIGHT</a:t>
            </a:r>
          </a:p>
        </p:txBody>
      </p:sp>
    </p:spTree>
    <p:extLst>
      <p:ext uri="{BB962C8B-B14F-4D97-AF65-F5344CB8AC3E}">
        <p14:creationId xmlns:p14="http://schemas.microsoft.com/office/powerpoint/2010/main" val="36605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 descr="cal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5"/>
          <p:cNvSpPr>
            <a:spLocks noChangeArrowheads="1"/>
          </p:cNvSpPr>
          <p:nvPr/>
        </p:nvSpPr>
        <p:spPr bwMode="auto">
          <a:xfrm>
            <a:off x="1524000" y="5334001"/>
            <a:ext cx="441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n-US" sz="1800">
                <a:solidFill>
                  <a:srgbClr val="FFFF00"/>
                </a:solidFill>
              </a:rPr>
              <a:t>SANDSTORM LEAVING NORTH AFRICA TOWARDS THE ATLANTIC – CANARY ISLAND.</a:t>
            </a:r>
            <a:endParaRPr lang="de-DE" altLang="en-US" sz="1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Electromagnetic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25908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Electromagnetic radiation consists of electric and magnetic disturbances traveling through space as waves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Includes visible light as well as: infrared and UV radiation, radio waves, microwaves, x-rays, and gamma rays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886200"/>
            <a:ext cx="48672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9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Electromagnetic Spectrum</a:t>
            </a:r>
            <a:endParaRPr lang="en-US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75644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1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Electromagnetic Spectrum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Classified by its wavelength and frequency</a:t>
            </a:r>
          </a:p>
          <a:p>
            <a:pPr eaLnBrk="1" hangingPunct="1"/>
            <a:r>
              <a:rPr lang="en-US" altLang="en-US" smtClean="0"/>
              <a:t>Wavelength is the distance between peaks on a wave                                               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78175"/>
            <a:ext cx="4191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6858000" y="2971800"/>
            <a:ext cx="36703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*Red light has long wavelengths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*Blue light has short wavelengths</a:t>
            </a: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4495800"/>
            <a:ext cx="37925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34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Electromagnetic Spectrum</a:t>
            </a:r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mtClean="0"/>
              <a:t>Frequency is the number of waves that occur per second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57340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2286000" y="2895600"/>
            <a:ext cx="21336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*</a:t>
            </a:r>
            <a:r>
              <a:rPr lang="en-US" altLang="en-US" sz="2000"/>
              <a:t>Blue light has a higher frequency than red light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*Notice that high frequency radiation is associated with more damaging effects on the human body</a:t>
            </a:r>
          </a:p>
        </p:txBody>
      </p:sp>
    </p:spTree>
    <p:extLst>
      <p:ext uri="{BB962C8B-B14F-4D97-AF65-F5344CB8AC3E}">
        <p14:creationId xmlns:p14="http://schemas.microsoft.com/office/powerpoint/2010/main" val="39062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738"/>
            <a:ext cx="8229600" cy="1020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Telescopes</a:t>
            </a:r>
            <a:endParaRPr 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762001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en-US" smtClean="0"/>
              <a:t>Objects in space emit radiation in all parts of the electromagnetic spectrum</a:t>
            </a:r>
          </a:p>
          <a:p>
            <a:pPr eaLnBrk="1" hangingPunct="1"/>
            <a:r>
              <a:rPr lang="en-US" altLang="en-US" smtClean="0"/>
              <a:t>The human eye can only see visible light, but telescopes can view all forms of radiation, giving us more information about objects in space</a:t>
            </a:r>
          </a:p>
          <a:p>
            <a:pPr eaLnBrk="1" hangingPunct="1"/>
            <a:r>
              <a:rPr lang="en-US" altLang="en-US" smtClean="0"/>
              <a:t>Two types of telescopes: refracting and reflecting</a:t>
            </a:r>
          </a:p>
        </p:txBody>
      </p:sp>
      <p:pic>
        <p:nvPicPr>
          <p:cNvPr id="11268" name="Picture 5" descr="https://amazing-space.stsci.edu/resources/explorations/light/grabbagimages/sun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6" y="4419600"/>
            <a:ext cx="83089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6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is collage of solar images from NASA's Solar Dynamics Observatory (SDO) shows how observations of the sun in different wavelengths helps highlight different aspects of the sun's surface and atmosphe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8534400" y="728664"/>
            <a:ext cx="19812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300" b="1"/>
              <a:t>Different types of radiation provide different information about the Sun, from visualizing solar flares to determining which gases make up the star.</a:t>
            </a:r>
          </a:p>
        </p:txBody>
      </p:sp>
    </p:spTree>
    <p:extLst>
      <p:ext uri="{BB962C8B-B14F-4D97-AF65-F5344CB8AC3E}">
        <p14:creationId xmlns:p14="http://schemas.microsoft.com/office/powerpoint/2010/main" val="26265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Refracting Telescopes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Refracting telescopes use a large lens called an objective lens to bring visible light into focus 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14776"/>
            <a:ext cx="43434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6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678</Words>
  <Application>Microsoft Office PowerPoint</Application>
  <PresentationFormat>Widescreen</PresentationFormat>
  <Paragraphs>72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Book Antiqua</vt:lpstr>
      <vt:lpstr>Calibri</vt:lpstr>
      <vt:lpstr>Calibri Light</vt:lpstr>
      <vt:lpstr>Wingdings 2</vt:lpstr>
      <vt:lpstr>Office Theme</vt:lpstr>
      <vt:lpstr>Tools of Astronomy</vt:lpstr>
      <vt:lpstr>Light</vt:lpstr>
      <vt:lpstr>Electromagnetic Spectrum</vt:lpstr>
      <vt:lpstr>Electromagnetic Spectrum</vt:lpstr>
      <vt:lpstr>Electromagnetic Spectrum</vt:lpstr>
      <vt:lpstr>Electromagnetic Spectrum</vt:lpstr>
      <vt:lpstr>Telescopes</vt:lpstr>
      <vt:lpstr>PowerPoint Presentation</vt:lpstr>
      <vt:lpstr>Refracting Telescopes</vt:lpstr>
      <vt:lpstr>Reflecting Telescope</vt:lpstr>
      <vt:lpstr>Images Captured by Telescopes</vt:lpstr>
      <vt:lpstr>The Sun in Different Wavelengths</vt:lpstr>
      <vt:lpstr>Radio Telescopes</vt:lpstr>
      <vt:lpstr>Radio Telescopes</vt:lpstr>
      <vt:lpstr>Interferometry</vt:lpstr>
      <vt:lpstr>Satellites </vt:lpstr>
      <vt:lpstr>Space-Based Astronomy</vt:lpstr>
      <vt:lpstr>Hubble Telescope</vt:lpstr>
      <vt:lpstr>Hubble Images</vt:lpstr>
      <vt:lpstr>Spacecraft and Probes</vt:lpstr>
      <vt:lpstr>Probe Photos</vt:lpstr>
      <vt:lpstr>International Space Station</vt:lpstr>
      <vt:lpstr>How do they do it?</vt:lpstr>
      <vt:lpstr>Spin-Offs</vt:lpstr>
      <vt:lpstr>PowerPoint Presentation</vt:lpstr>
      <vt:lpstr>PowerPoint Presentation</vt:lpstr>
      <vt:lpstr>PowerPoint Presentation</vt:lpstr>
      <vt:lpstr>PowerPoint Presentation</vt:lpstr>
    </vt:vector>
  </TitlesOfParts>
  <Company>Harnett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of Astronomy</dc:title>
  <dc:creator>Jennifer Fuller</dc:creator>
  <cp:lastModifiedBy>Christopher Whitaker</cp:lastModifiedBy>
  <cp:revision>4</cp:revision>
  <dcterms:created xsi:type="dcterms:W3CDTF">2015-12-30T04:52:05Z</dcterms:created>
  <dcterms:modified xsi:type="dcterms:W3CDTF">2017-02-13T20:45:21Z</dcterms:modified>
</cp:coreProperties>
</file>